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3" r:id="rId6"/>
    <p:sldId id="271" r:id="rId7"/>
    <p:sldId id="273" r:id="rId8"/>
    <p:sldId id="265" r:id="rId9"/>
    <p:sldId id="264" r:id="rId10"/>
    <p:sldId id="268" r:id="rId11"/>
    <p:sldId id="269" r:id="rId12"/>
    <p:sldId id="266" r:id="rId13"/>
    <p:sldId id="274" r:id="rId14"/>
    <p:sldId id="267"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D580"/>
    <a:srgbClr val="A5BAC9"/>
    <a:srgbClr val="0058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3" y="-8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4CF9E4-C653-46CC-BA59-9127CA78AFC0}"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497778D1-B5F0-443A-9BB8-8A5AA529AD62}">
      <dgm:prSet phldrT="[Text]" custT="1"/>
      <dgm:spPr>
        <a:solidFill>
          <a:srgbClr val="A5BAC9"/>
        </a:solidFill>
        <a:ln w="19050">
          <a:solidFill>
            <a:srgbClr val="00586F"/>
          </a:solidFill>
        </a:ln>
      </dgm:spPr>
      <dgm:t>
        <a:bodyPr/>
        <a:lstStyle/>
        <a:p>
          <a:r>
            <a:rPr lang="en-US" sz="1400" b="1" dirty="0">
              <a:solidFill>
                <a:schemeClr val="tx1"/>
              </a:solidFill>
            </a:rPr>
            <a:t>Applicant meets with City Teammates to review application requirements</a:t>
          </a:r>
        </a:p>
      </dgm:t>
    </dgm:pt>
    <dgm:pt modelId="{6C5F8D96-727D-4C7D-A891-5DCC8CDFFA07}" type="parTrans" cxnId="{0C372E81-A265-4EA6-833B-79E9791FBF3A}">
      <dgm:prSet/>
      <dgm:spPr/>
      <dgm:t>
        <a:bodyPr/>
        <a:lstStyle/>
        <a:p>
          <a:endParaRPr lang="en-US"/>
        </a:p>
      </dgm:t>
    </dgm:pt>
    <dgm:pt modelId="{3F5E3B7F-C703-4FB8-BE45-9156CE60949B}" type="sibTrans" cxnId="{0C372E81-A265-4EA6-833B-79E9791FBF3A}">
      <dgm:prSet/>
      <dgm:spPr>
        <a:solidFill>
          <a:srgbClr val="A5BAC9"/>
        </a:solidFill>
        <a:ln w="19050">
          <a:solidFill>
            <a:srgbClr val="00586F"/>
          </a:solidFill>
        </a:ln>
      </dgm:spPr>
      <dgm:t>
        <a:bodyPr/>
        <a:lstStyle/>
        <a:p>
          <a:endParaRPr lang="en-US"/>
        </a:p>
      </dgm:t>
    </dgm:pt>
    <dgm:pt modelId="{D09C4319-8B1A-4DDA-AC47-E359391A0595}">
      <dgm:prSet phldrT="[Text]"/>
      <dgm:spPr>
        <a:solidFill>
          <a:srgbClr val="EFD580"/>
        </a:solidFill>
        <a:ln w="19050">
          <a:solidFill>
            <a:srgbClr val="00586F"/>
          </a:solidFill>
        </a:ln>
      </dgm:spPr>
      <dgm:t>
        <a:bodyPr/>
        <a:lstStyle/>
        <a:p>
          <a:r>
            <a:rPr lang="en-US" b="1" dirty="0">
              <a:solidFill>
                <a:schemeClr val="tx1"/>
              </a:solidFill>
            </a:rPr>
            <a:t>GET INVOLVED: </a:t>
          </a:r>
        </a:p>
        <a:p>
          <a:r>
            <a:rPr lang="en-US" b="1" dirty="0">
              <a:solidFill>
                <a:schemeClr val="tx1"/>
              </a:solidFill>
            </a:rPr>
            <a:t>Attend Applicant-hosted Neighborhood Information Meeting</a:t>
          </a:r>
        </a:p>
      </dgm:t>
    </dgm:pt>
    <dgm:pt modelId="{59A11ABC-972D-4C83-92AA-0BECB80D9C52}" type="parTrans" cxnId="{571588DA-2552-49A9-A440-407F35BEE463}">
      <dgm:prSet/>
      <dgm:spPr/>
      <dgm:t>
        <a:bodyPr/>
        <a:lstStyle/>
        <a:p>
          <a:endParaRPr lang="en-US"/>
        </a:p>
      </dgm:t>
    </dgm:pt>
    <dgm:pt modelId="{485484B8-BD8D-48F9-BF33-C391E04CCC15}" type="sibTrans" cxnId="{571588DA-2552-49A9-A440-407F35BEE463}">
      <dgm:prSet/>
      <dgm:spPr>
        <a:solidFill>
          <a:srgbClr val="A5BAC9"/>
        </a:solidFill>
        <a:ln w="19050">
          <a:solidFill>
            <a:srgbClr val="00586F"/>
          </a:solidFill>
        </a:ln>
      </dgm:spPr>
      <dgm:t>
        <a:bodyPr/>
        <a:lstStyle/>
        <a:p>
          <a:endParaRPr lang="en-US"/>
        </a:p>
      </dgm:t>
    </dgm:pt>
    <dgm:pt modelId="{F594E54F-0DF3-41FA-82C3-607CB99C0201}">
      <dgm:prSet phldrT="[Text]"/>
      <dgm:spPr>
        <a:solidFill>
          <a:srgbClr val="A5BAC9"/>
        </a:solidFill>
        <a:ln w="19050">
          <a:solidFill>
            <a:srgbClr val="00586F"/>
          </a:solidFill>
        </a:ln>
      </dgm:spPr>
      <dgm:t>
        <a:bodyPr/>
        <a:lstStyle/>
        <a:p>
          <a:r>
            <a:rPr lang="en-US" b="1" dirty="0">
              <a:solidFill>
                <a:schemeClr val="tx1"/>
              </a:solidFill>
            </a:rPr>
            <a:t>Applicant submits Development Application within 30 days of Neighborhood Information Meeting</a:t>
          </a:r>
        </a:p>
      </dgm:t>
    </dgm:pt>
    <dgm:pt modelId="{F8AAA13B-5159-4197-BE2D-CB836F70D49E}" type="parTrans" cxnId="{4C007A6D-02EB-4515-B1E3-E753908D6014}">
      <dgm:prSet/>
      <dgm:spPr/>
      <dgm:t>
        <a:bodyPr/>
        <a:lstStyle/>
        <a:p>
          <a:endParaRPr lang="en-US"/>
        </a:p>
      </dgm:t>
    </dgm:pt>
    <dgm:pt modelId="{29A9F83A-58B7-4E96-B6B8-8EAD92715EFD}" type="sibTrans" cxnId="{4C007A6D-02EB-4515-B1E3-E753908D6014}">
      <dgm:prSet/>
      <dgm:spPr>
        <a:solidFill>
          <a:srgbClr val="A5BAC9"/>
        </a:solidFill>
        <a:ln w="19050">
          <a:solidFill>
            <a:srgbClr val="00586F"/>
          </a:solidFill>
        </a:ln>
      </dgm:spPr>
      <dgm:t>
        <a:bodyPr/>
        <a:lstStyle/>
        <a:p>
          <a:endParaRPr lang="en-US"/>
        </a:p>
      </dgm:t>
    </dgm:pt>
    <dgm:pt modelId="{228C9BCE-DEB4-4206-9CC7-9C58BDA8B847}">
      <dgm:prSet phldrT="[Text]"/>
      <dgm:spPr>
        <a:solidFill>
          <a:srgbClr val="A5BAC9"/>
        </a:solidFill>
        <a:ln w="19050">
          <a:solidFill>
            <a:srgbClr val="00586F"/>
          </a:solidFill>
        </a:ln>
      </dgm:spPr>
      <dgm:t>
        <a:bodyPr/>
        <a:lstStyle/>
        <a:p>
          <a:r>
            <a:rPr lang="en-US" b="1" dirty="0">
              <a:solidFill>
                <a:schemeClr val="tx1"/>
              </a:solidFill>
            </a:rPr>
            <a:t>Full Application Review by City, County, &amp; State departments within 14 days of receiving application</a:t>
          </a:r>
        </a:p>
      </dgm:t>
    </dgm:pt>
    <dgm:pt modelId="{656635C3-7B2C-4045-91D5-CBFA14169054}" type="parTrans" cxnId="{96BD3492-C53B-478B-995B-64AEC967940B}">
      <dgm:prSet/>
      <dgm:spPr/>
      <dgm:t>
        <a:bodyPr/>
        <a:lstStyle/>
        <a:p>
          <a:endParaRPr lang="en-US"/>
        </a:p>
      </dgm:t>
    </dgm:pt>
    <dgm:pt modelId="{F49522FD-9581-446B-B339-5049961720FD}" type="sibTrans" cxnId="{96BD3492-C53B-478B-995B-64AEC967940B}">
      <dgm:prSet/>
      <dgm:spPr>
        <a:solidFill>
          <a:srgbClr val="A5BAC9"/>
        </a:solidFill>
        <a:ln w="19050">
          <a:solidFill>
            <a:srgbClr val="00586F"/>
          </a:solidFill>
        </a:ln>
      </dgm:spPr>
      <dgm:t>
        <a:bodyPr/>
        <a:lstStyle/>
        <a:p>
          <a:endParaRPr lang="en-US"/>
        </a:p>
      </dgm:t>
    </dgm:pt>
    <dgm:pt modelId="{1B4FC8D5-D2BC-4E53-A64F-7A51111E84C3}">
      <dgm:prSet phldrT="[Text]"/>
      <dgm:spPr>
        <a:solidFill>
          <a:srgbClr val="A5BAC9"/>
        </a:solidFill>
        <a:ln w="19050">
          <a:solidFill>
            <a:srgbClr val="00586F"/>
          </a:solidFill>
        </a:ln>
      </dgm:spPr>
      <dgm:t>
        <a:bodyPr/>
        <a:lstStyle/>
        <a:p>
          <a:r>
            <a:rPr lang="en-US" b="1">
              <a:solidFill>
                <a:schemeClr val="tx1"/>
              </a:solidFill>
            </a:rPr>
            <a:t>If application meets all requirements, application is approved</a:t>
          </a:r>
        </a:p>
      </dgm:t>
    </dgm:pt>
    <dgm:pt modelId="{B1559DB8-933A-41D1-B411-669A4578976D}" type="parTrans" cxnId="{0D0D2E81-0090-48DA-B8DF-ECF2017A9EAD}">
      <dgm:prSet/>
      <dgm:spPr/>
      <dgm:t>
        <a:bodyPr/>
        <a:lstStyle/>
        <a:p>
          <a:endParaRPr lang="en-US"/>
        </a:p>
      </dgm:t>
    </dgm:pt>
    <dgm:pt modelId="{FC51D991-92A5-4CE8-B69F-A17C59E1AFE6}" type="sibTrans" cxnId="{0D0D2E81-0090-48DA-B8DF-ECF2017A9EAD}">
      <dgm:prSet/>
      <dgm:spPr>
        <a:solidFill>
          <a:srgbClr val="A5BAC9"/>
        </a:solidFill>
        <a:ln w="19050">
          <a:solidFill>
            <a:srgbClr val="00586F"/>
          </a:solidFill>
        </a:ln>
      </dgm:spPr>
      <dgm:t>
        <a:bodyPr/>
        <a:lstStyle/>
        <a:p>
          <a:endParaRPr lang="en-US"/>
        </a:p>
      </dgm:t>
    </dgm:pt>
    <dgm:pt modelId="{35D17443-6269-4F5D-BFF4-FD7DCD555F16}">
      <dgm:prSet phldrT="[Text]"/>
      <dgm:spPr>
        <a:solidFill>
          <a:srgbClr val="A5BAC9"/>
        </a:solidFill>
        <a:ln w="19050">
          <a:solidFill>
            <a:srgbClr val="00586F"/>
          </a:solidFill>
        </a:ln>
      </dgm:spPr>
      <dgm:t>
        <a:bodyPr/>
        <a:lstStyle/>
        <a:p>
          <a:r>
            <a:rPr lang="en-US" b="1">
              <a:solidFill>
                <a:schemeClr val="tx1"/>
              </a:solidFill>
            </a:rPr>
            <a:t>Applicant completes other required applications &amp; sign-offs (i.e. building permit, grading permit, etc.)</a:t>
          </a:r>
        </a:p>
      </dgm:t>
    </dgm:pt>
    <dgm:pt modelId="{D29C3AE5-4D5B-4FCD-9B99-08A33CEAD376}" type="parTrans" cxnId="{26CBF70D-25C3-4DF4-A977-A91C8896E750}">
      <dgm:prSet/>
      <dgm:spPr/>
      <dgm:t>
        <a:bodyPr/>
        <a:lstStyle/>
        <a:p>
          <a:endParaRPr lang="en-US"/>
        </a:p>
      </dgm:t>
    </dgm:pt>
    <dgm:pt modelId="{31CB09A0-E08C-4BB9-87AE-B31A7D18D688}" type="sibTrans" cxnId="{26CBF70D-25C3-4DF4-A977-A91C8896E750}">
      <dgm:prSet/>
      <dgm:spPr>
        <a:solidFill>
          <a:srgbClr val="A5BAC9"/>
        </a:solidFill>
        <a:ln w="19050">
          <a:solidFill>
            <a:srgbClr val="00586F"/>
          </a:solidFill>
        </a:ln>
      </dgm:spPr>
      <dgm:t>
        <a:bodyPr/>
        <a:lstStyle/>
        <a:p>
          <a:endParaRPr lang="en-US"/>
        </a:p>
      </dgm:t>
    </dgm:pt>
    <dgm:pt modelId="{1FE34027-5170-489B-9DEC-2EF3E5804B56}">
      <dgm:prSet phldrT="[Text]"/>
      <dgm:spPr>
        <a:solidFill>
          <a:srgbClr val="A5BAC9"/>
        </a:solidFill>
        <a:ln w="19050">
          <a:solidFill>
            <a:srgbClr val="00586F"/>
          </a:solidFill>
        </a:ln>
      </dgm:spPr>
      <dgm:t>
        <a:bodyPr/>
        <a:lstStyle/>
        <a:p>
          <a:r>
            <a:rPr lang="en-US" b="1" dirty="0">
              <a:solidFill>
                <a:schemeClr val="tx1"/>
              </a:solidFill>
            </a:rPr>
            <a:t>Applicant proceeds with Project</a:t>
          </a:r>
        </a:p>
      </dgm:t>
    </dgm:pt>
    <dgm:pt modelId="{2E1D2504-ADC8-4825-BD97-62F1E79D4777}" type="parTrans" cxnId="{6DA317EE-580E-4025-BEF7-8C63B2AA1B96}">
      <dgm:prSet/>
      <dgm:spPr/>
      <dgm:t>
        <a:bodyPr/>
        <a:lstStyle/>
        <a:p>
          <a:endParaRPr lang="en-US"/>
        </a:p>
      </dgm:t>
    </dgm:pt>
    <dgm:pt modelId="{BAE11369-6FE5-4473-8B92-9FED06D83686}" type="sibTrans" cxnId="{6DA317EE-580E-4025-BEF7-8C63B2AA1B96}">
      <dgm:prSet/>
      <dgm:spPr/>
      <dgm:t>
        <a:bodyPr/>
        <a:lstStyle/>
        <a:p>
          <a:endParaRPr lang="en-US"/>
        </a:p>
      </dgm:t>
    </dgm:pt>
    <dgm:pt modelId="{EBF78C41-9950-40BB-9A89-E519681E40E3}" type="pres">
      <dgm:prSet presAssocID="{BB4CF9E4-C653-46CC-BA59-9127CA78AFC0}" presName="diagram" presStyleCnt="0">
        <dgm:presLayoutVars>
          <dgm:dir/>
          <dgm:resizeHandles val="exact"/>
        </dgm:presLayoutVars>
      </dgm:prSet>
      <dgm:spPr/>
      <dgm:t>
        <a:bodyPr/>
        <a:lstStyle/>
        <a:p>
          <a:endParaRPr lang="en-US"/>
        </a:p>
      </dgm:t>
    </dgm:pt>
    <dgm:pt modelId="{BEDACE1A-069B-4E8C-94D7-3305724A026F}" type="pres">
      <dgm:prSet presAssocID="{497778D1-B5F0-443A-9BB8-8A5AA529AD62}" presName="node" presStyleLbl="node1" presStyleIdx="0" presStyleCnt="7" custScaleX="161051" custScaleY="161051">
        <dgm:presLayoutVars>
          <dgm:bulletEnabled val="1"/>
        </dgm:presLayoutVars>
      </dgm:prSet>
      <dgm:spPr/>
      <dgm:t>
        <a:bodyPr/>
        <a:lstStyle/>
        <a:p>
          <a:endParaRPr lang="en-US"/>
        </a:p>
      </dgm:t>
    </dgm:pt>
    <dgm:pt modelId="{F6B02BCD-DAF4-49D8-9013-91CA8FFAC98A}" type="pres">
      <dgm:prSet presAssocID="{3F5E3B7F-C703-4FB8-BE45-9156CE60949B}" presName="sibTrans" presStyleLbl="sibTrans2D1" presStyleIdx="0" presStyleCnt="6" custScaleX="82645" custScaleY="82645"/>
      <dgm:spPr/>
      <dgm:t>
        <a:bodyPr/>
        <a:lstStyle/>
        <a:p>
          <a:endParaRPr lang="en-US"/>
        </a:p>
      </dgm:t>
    </dgm:pt>
    <dgm:pt modelId="{F24C034C-33AA-452D-8A1C-9D388D432140}" type="pres">
      <dgm:prSet presAssocID="{3F5E3B7F-C703-4FB8-BE45-9156CE60949B}" presName="connectorText" presStyleLbl="sibTrans2D1" presStyleIdx="0" presStyleCnt="6"/>
      <dgm:spPr/>
      <dgm:t>
        <a:bodyPr/>
        <a:lstStyle/>
        <a:p>
          <a:endParaRPr lang="en-US"/>
        </a:p>
      </dgm:t>
    </dgm:pt>
    <dgm:pt modelId="{DDD10303-53EB-4C02-9697-02DB836CF488}" type="pres">
      <dgm:prSet presAssocID="{D09C4319-8B1A-4DDA-AC47-E359391A0595}" presName="node" presStyleLbl="node1" presStyleIdx="1" presStyleCnt="7" custScaleX="161051" custScaleY="161051">
        <dgm:presLayoutVars>
          <dgm:bulletEnabled val="1"/>
        </dgm:presLayoutVars>
      </dgm:prSet>
      <dgm:spPr/>
      <dgm:t>
        <a:bodyPr/>
        <a:lstStyle/>
        <a:p>
          <a:endParaRPr lang="en-US"/>
        </a:p>
      </dgm:t>
    </dgm:pt>
    <dgm:pt modelId="{CFC59094-9456-4F3B-916C-291AC585C0F1}" type="pres">
      <dgm:prSet presAssocID="{485484B8-BD8D-48F9-BF33-C391E04CCC15}" presName="sibTrans" presStyleLbl="sibTrans2D1" presStyleIdx="1" presStyleCnt="6" custScaleX="82645" custScaleY="82645"/>
      <dgm:spPr/>
      <dgm:t>
        <a:bodyPr/>
        <a:lstStyle/>
        <a:p>
          <a:endParaRPr lang="en-US"/>
        </a:p>
      </dgm:t>
    </dgm:pt>
    <dgm:pt modelId="{8AA6EEEA-2300-416F-B307-024829BBB26A}" type="pres">
      <dgm:prSet presAssocID="{485484B8-BD8D-48F9-BF33-C391E04CCC15}" presName="connectorText" presStyleLbl="sibTrans2D1" presStyleIdx="1" presStyleCnt="6"/>
      <dgm:spPr/>
      <dgm:t>
        <a:bodyPr/>
        <a:lstStyle/>
        <a:p>
          <a:endParaRPr lang="en-US"/>
        </a:p>
      </dgm:t>
    </dgm:pt>
    <dgm:pt modelId="{69CE5A7B-48F0-4F5D-876D-CC9B1B7DBCDE}" type="pres">
      <dgm:prSet presAssocID="{F594E54F-0DF3-41FA-82C3-607CB99C0201}" presName="node" presStyleLbl="node1" presStyleIdx="2" presStyleCnt="7" custScaleX="161051" custScaleY="161051">
        <dgm:presLayoutVars>
          <dgm:bulletEnabled val="1"/>
        </dgm:presLayoutVars>
      </dgm:prSet>
      <dgm:spPr/>
      <dgm:t>
        <a:bodyPr/>
        <a:lstStyle/>
        <a:p>
          <a:endParaRPr lang="en-US"/>
        </a:p>
      </dgm:t>
    </dgm:pt>
    <dgm:pt modelId="{CB9DD9B9-2D5F-4F5D-885E-9D6A23A02698}" type="pres">
      <dgm:prSet presAssocID="{29A9F83A-58B7-4E96-B6B8-8EAD92715EFD}" presName="sibTrans" presStyleLbl="sibTrans2D1" presStyleIdx="2" presStyleCnt="6" custScaleX="82645" custScaleY="82645"/>
      <dgm:spPr/>
      <dgm:t>
        <a:bodyPr/>
        <a:lstStyle/>
        <a:p>
          <a:endParaRPr lang="en-US"/>
        </a:p>
      </dgm:t>
    </dgm:pt>
    <dgm:pt modelId="{6FBEB018-FD8D-4BA5-AA15-6C6B61AA4AFC}" type="pres">
      <dgm:prSet presAssocID="{29A9F83A-58B7-4E96-B6B8-8EAD92715EFD}" presName="connectorText" presStyleLbl="sibTrans2D1" presStyleIdx="2" presStyleCnt="6"/>
      <dgm:spPr/>
      <dgm:t>
        <a:bodyPr/>
        <a:lstStyle/>
        <a:p>
          <a:endParaRPr lang="en-US"/>
        </a:p>
      </dgm:t>
    </dgm:pt>
    <dgm:pt modelId="{8C634E0F-969E-4659-86D5-E1102A229FAD}" type="pres">
      <dgm:prSet presAssocID="{228C9BCE-DEB4-4206-9CC7-9C58BDA8B847}" presName="node" presStyleLbl="node1" presStyleIdx="3" presStyleCnt="7" custScaleX="161051" custScaleY="161051">
        <dgm:presLayoutVars>
          <dgm:bulletEnabled val="1"/>
        </dgm:presLayoutVars>
      </dgm:prSet>
      <dgm:spPr/>
      <dgm:t>
        <a:bodyPr/>
        <a:lstStyle/>
        <a:p>
          <a:endParaRPr lang="en-US"/>
        </a:p>
      </dgm:t>
    </dgm:pt>
    <dgm:pt modelId="{DBEE45D5-FA95-4D7D-8178-8F6FA8389696}" type="pres">
      <dgm:prSet presAssocID="{F49522FD-9581-446B-B339-5049961720FD}" presName="sibTrans" presStyleLbl="sibTrans2D1" presStyleIdx="3" presStyleCnt="6" custScaleX="82645" custScaleY="82645"/>
      <dgm:spPr/>
      <dgm:t>
        <a:bodyPr/>
        <a:lstStyle/>
        <a:p>
          <a:endParaRPr lang="en-US"/>
        </a:p>
      </dgm:t>
    </dgm:pt>
    <dgm:pt modelId="{6498B20E-C776-494A-9142-6A62D5C7D73A}" type="pres">
      <dgm:prSet presAssocID="{F49522FD-9581-446B-B339-5049961720FD}" presName="connectorText" presStyleLbl="sibTrans2D1" presStyleIdx="3" presStyleCnt="6"/>
      <dgm:spPr/>
      <dgm:t>
        <a:bodyPr/>
        <a:lstStyle/>
        <a:p>
          <a:endParaRPr lang="en-US"/>
        </a:p>
      </dgm:t>
    </dgm:pt>
    <dgm:pt modelId="{76939926-D177-4EBE-8663-97AB6DF48F6B}" type="pres">
      <dgm:prSet presAssocID="{1B4FC8D5-D2BC-4E53-A64F-7A51111E84C3}" presName="node" presStyleLbl="node1" presStyleIdx="4" presStyleCnt="7" custScaleX="161051" custScaleY="161051">
        <dgm:presLayoutVars>
          <dgm:bulletEnabled val="1"/>
        </dgm:presLayoutVars>
      </dgm:prSet>
      <dgm:spPr/>
      <dgm:t>
        <a:bodyPr/>
        <a:lstStyle/>
        <a:p>
          <a:endParaRPr lang="en-US"/>
        </a:p>
      </dgm:t>
    </dgm:pt>
    <dgm:pt modelId="{E1485F4E-D1F0-47A6-A0E9-C73F9EBA1496}" type="pres">
      <dgm:prSet presAssocID="{FC51D991-92A5-4CE8-B69F-A17C59E1AFE6}" presName="sibTrans" presStyleLbl="sibTrans2D1" presStyleIdx="4" presStyleCnt="6" custScaleX="82645" custScaleY="82645"/>
      <dgm:spPr/>
      <dgm:t>
        <a:bodyPr/>
        <a:lstStyle/>
        <a:p>
          <a:endParaRPr lang="en-US"/>
        </a:p>
      </dgm:t>
    </dgm:pt>
    <dgm:pt modelId="{9BD6DCB6-FA68-4061-8F37-1C9D01D7D9DE}" type="pres">
      <dgm:prSet presAssocID="{FC51D991-92A5-4CE8-B69F-A17C59E1AFE6}" presName="connectorText" presStyleLbl="sibTrans2D1" presStyleIdx="4" presStyleCnt="6"/>
      <dgm:spPr/>
      <dgm:t>
        <a:bodyPr/>
        <a:lstStyle/>
        <a:p>
          <a:endParaRPr lang="en-US"/>
        </a:p>
      </dgm:t>
    </dgm:pt>
    <dgm:pt modelId="{11003F25-89DE-41E7-AD48-68519D856A07}" type="pres">
      <dgm:prSet presAssocID="{35D17443-6269-4F5D-BFF4-FD7DCD555F16}" presName="node" presStyleLbl="node1" presStyleIdx="5" presStyleCnt="7" custScaleX="161051" custScaleY="161051">
        <dgm:presLayoutVars>
          <dgm:bulletEnabled val="1"/>
        </dgm:presLayoutVars>
      </dgm:prSet>
      <dgm:spPr/>
      <dgm:t>
        <a:bodyPr/>
        <a:lstStyle/>
        <a:p>
          <a:endParaRPr lang="en-US"/>
        </a:p>
      </dgm:t>
    </dgm:pt>
    <dgm:pt modelId="{12799327-86DF-4965-8F09-103FE4D765D8}" type="pres">
      <dgm:prSet presAssocID="{31CB09A0-E08C-4BB9-87AE-B31A7D18D688}" presName="sibTrans" presStyleLbl="sibTrans2D1" presStyleIdx="5" presStyleCnt="6" custScaleX="82645" custScaleY="82645"/>
      <dgm:spPr/>
      <dgm:t>
        <a:bodyPr/>
        <a:lstStyle/>
        <a:p>
          <a:endParaRPr lang="en-US"/>
        </a:p>
      </dgm:t>
    </dgm:pt>
    <dgm:pt modelId="{A3C233EE-C119-4979-9A4B-6FBA8F2F54FA}" type="pres">
      <dgm:prSet presAssocID="{31CB09A0-E08C-4BB9-87AE-B31A7D18D688}" presName="connectorText" presStyleLbl="sibTrans2D1" presStyleIdx="5" presStyleCnt="6"/>
      <dgm:spPr/>
      <dgm:t>
        <a:bodyPr/>
        <a:lstStyle/>
        <a:p>
          <a:endParaRPr lang="en-US"/>
        </a:p>
      </dgm:t>
    </dgm:pt>
    <dgm:pt modelId="{A7B8DB5E-71B9-4AAC-AA54-9DC1733806BB}" type="pres">
      <dgm:prSet presAssocID="{1FE34027-5170-489B-9DEC-2EF3E5804B56}" presName="node" presStyleLbl="node1" presStyleIdx="6" presStyleCnt="7" custScaleX="161051" custScaleY="161051">
        <dgm:presLayoutVars>
          <dgm:bulletEnabled val="1"/>
        </dgm:presLayoutVars>
      </dgm:prSet>
      <dgm:spPr/>
      <dgm:t>
        <a:bodyPr/>
        <a:lstStyle/>
        <a:p>
          <a:endParaRPr lang="en-US"/>
        </a:p>
      </dgm:t>
    </dgm:pt>
  </dgm:ptLst>
  <dgm:cxnLst>
    <dgm:cxn modelId="{571588DA-2552-49A9-A440-407F35BEE463}" srcId="{BB4CF9E4-C653-46CC-BA59-9127CA78AFC0}" destId="{D09C4319-8B1A-4DDA-AC47-E359391A0595}" srcOrd="1" destOrd="0" parTransId="{59A11ABC-972D-4C83-92AA-0BECB80D9C52}" sibTransId="{485484B8-BD8D-48F9-BF33-C391E04CCC15}"/>
    <dgm:cxn modelId="{07C1E162-25B7-49D1-B0E0-ECFCBEF2DAF7}" type="presOf" srcId="{35D17443-6269-4F5D-BFF4-FD7DCD555F16}" destId="{11003F25-89DE-41E7-AD48-68519D856A07}" srcOrd="0" destOrd="0" presId="urn:microsoft.com/office/officeart/2005/8/layout/process5"/>
    <dgm:cxn modelId="{10D03534-D7B8-4722-90F2-F618C7C1E845}" type="presOf" srcId="{FC51D991-92A5-4CE8-B69F-A17C59E1AFE6}" destId="{E1485F4E-D1F0-47A6-A0E9-C73F9EBA1496}" srcOrd="0" destOrd="0" presId="urn:microsoft.com/office/officeart/2005/8/layout/process5"/>
    <dgm:cxn modelId="{0ECDFC5C-1577-4A04-89A8-7C49C4044FAE}" type="presOf" srcId="{485484B8-BD8D-48F9-BF33-C391E04CCC15}" destId="{8AA6EEEA-2300-416F-B307-024829BBB26A}" srcOrd="1" destOrd="0" presId="urn:microsoft.com/office/officeart/2005/8/layout/process5"/>
    <dgm:cxn modelId="{6DA317EE-580E-4025-BEF7-8C63B2AA1B96}" srcId="{BB4CF9E4-C653-46CC-BA59-9127CA78AFC0}" destId="{1FE34027-5170-489B-9DEC-2EF3E5804B56}" srcOrd="6" destOrd="0" parTransId="{2E1D2504-ADC8-4825-BD97-62F1E79D4777}" sibTransId="{BAE11369-6FE5-4473-8B92-9FED06D83686}"/>
    <dgm:cxn modelId="{0FB9E65A-7C48-41CD-99BD-43F4F76E972B}" type="presOf" srcId="{BB4CF9E4-C653-46CC-BA59-9127CA78AFC0}" destId="{EBF78C41-9950-40BB-9A89-E519681E40E3}" srcOrd="0" destOrd="0" presId="urn:microsoft.com/office/officeart/2005/8/layout/process5"/>
    <dgm:cxn modelId="{8B46EBC0-5A13-4E02-9EE4-E2363314E896}" type="presOf" srcId="{31CB09A0-E08C-4BB9-87AE-B31A7D18D688}" destId="{12799327-86DF-4965-8F09-103FE4D765D8}" srcOrd="0" destOrd="0" presId="urn:microsoft.com/office/officeart/2005/8/layout/process5"/>
    <dgm:cxn modelId="{4C007A6D-02EB-4515-B1E3-E753908D6014}" srcId="{BB4CF9E4-C653-46CC-BA59-9127CA78AFC0}" destId="{F594E54F-0DF3-41FA-82C3-607CB99C0201}" srcOrd="2" destOrd="0" parTransId="{F8AAA13B-5159-4197-BE2D-CB836F70D49E}" sibTransId="{29A9F83A-58B7-4E96-B6B8-8EAD92715EFD}"/>
    <dgm:cxn modelId="{920981EF-03B0-495F-86E9-5C8552E9322A}" type="presOf" srcId="{3F5E3B7F-C703-4FB8-BE45-9156CE60949B}" destId="{F24C034C-33AA-452D-8A1C-9D388D432140}" srcOrd="1" destOrd="0" presId="urn:microsoft.com/office/officeart/2005/8/layout/process5"/>
    <dgm:cxn modelId="{2202B8ED-9B8A-4906-AE6C-E5DC1F7032A5}" type="presOf" srcId="{228C9BCE-DEB4-4206-9CC7-9C58BDA8B847}" destId="{8C634E0F-969E-4659-86D5-E1102A229FAD}" srcOrd="0" destOrd="0" presId="urn:microsoft.com/office/officeart/2005/8/layout/process5"/>
    <dgm:cxn modelId="{1A9EDCF3-9605-4093-BF4E-DFA149DA85D8}" type="presOf" srcId="{29A9F83A-58B7-4E96-B6B8-8EAD92715EFD}" destId="{CB9DD9B9-2D5F-4F5D-885E-9D6A23A02698}" srcOrd="0" destOrd="0" presId="urn:microsoft.com/office/officeart/2005/8/layout/process5"/>
    <dgm:cxn modelId="{F81F7D33-D851-4319-BE4E-C4D30419C020}" type="presOf" srcId="{F49522FD-9581-446B-B339-5049961720FD}" destId="{DBEE45D5-FA95-4D7D-8178-8F6FA8389696}" srcOrd="0" destOrd="0" presId="urn:microsoft.com/office/officeart/2005/8/layout/process5"/>
    <dgm:cxn modelId="{96BD3492-C53B-478B-995B-64AEC967940B}" srcId="{BB4CF9E4-C653-46CC-BA59-9127CA78AFC0}" destId="{228C9BCE-DEB4-4206-9CC7-9C58BDA8B847}" srcOrd="3" destOrd="0" parTransId="{656635C3-7B2C-4045-91D5-CBFA14169054}" sibTransId="{F49522FD-9581-446B-B339-5049961720FD}"/>
    <dgm:cxn modelId="{F36C1E8D-D3CF-447C-BDCB-C6738FB8418A}" type="presOf" srcId="{FC51D991-92A5-4CE8-B69F-A17C59E1AFE6}" destId="{9BD6DCB6-FA68-4061-8F37-1C9D01D7D9DE}" srcOrd="1" destOrd="0" presId="urn:microsoft.com/office/officeart/2005/8/layout/process5"/>
    <dgm:cxn modelId="{A9F67DFF-9C2B-4318-90ED-DA93E88829F5}" type="presOf" srcId="{485484B8-BD8D-48F9-BF33-C391E04CCC15}" destId="{CFC59094-9456-4F3B-916C-291AC585C0F1}" srcOrd="0" destOrd="0" presId="urn:microsoft.com/office/officeart/2005/8/layout/process5"/>
    <dgm:cxn modelId="{26CBF70D-25C3-4DF4-A977-A91C8896E750}" srcId="{BB4CF9E4-C653-46CC-BA59-9127CA78AFC0}" destId="{35D17443-6269-4F5D-BFF4-FD7DCD555F16}" srcOrd="5" destOrd="0" parTransId="{D29C3AE5-4D5B-4FCD-9B99-08A33CEAD376}" sibTransId="{31CB09A0-E08C-4BB9-87AE-B31A7D18D688}"/>
    <dgm:cxn modelId="{1F14DA0F-BB99-4DC9-AB47-BDABDA909EEC}" type="presOf" srcId="{29A9F83A-58B7-4E96-B6B8-8EAD92715EFD}" destId="{6FBEB018-FD8D-4BA5-AA15-6C6B61AA4AFC}" srcOrd="1" destOrd="0" presId="urn:microsoft.com/office/officeart/2005/8/layout/process5"/>
    <dgm:cxn modelId="{9F8A21FE-5243-4133-844A-DCEE2107E73B}" type="presOf" srcId="{F49522FD-9581-446B-B339-5049961720FD}" destId="{6498B20E-C776-494A-9142-6A62D5C7D73A}" srcOrd="1" destOrd="0" presId="urn:microsoft.com/office/officeart/2005/8/layout/process5"/>
    <dgm:cxn modelId="{674DD3B1-FB56-40F7-9A53-34B4D44F86C4}" type="presOf" srcId="{1B4FC8D5-D2BC-4E53-A64F-7A51111E84C3}" destId="{76939926-D177-4EBE-8663-97AB6DF48F6B}" srcOrd="0" destOrd="0" presId="urn:microsoft.com/office/officeart/2005/8/layout/process5"/>
    <dgm:cxn modelId="{8C86E330-8F16-4354-B861-389A0D99DBA7}" type="presOf" srcId="{F594E54F-0DF3-41FA-82C3-607CB99C0201}" destId="{69CE5A7B-48F0-4F5D-876D-CC9B1B7DBCDE}" srcOrd="0" destOrd="0" presId="urn:microsoft.com/office/officeart/2005/8/layout/process5"/>
    <dgm:cxn modelId="{6B363DB6-4349-48A8-8A40-8303FB900290}" type="presOf" srcId="{D09C4319-8B1A-4DDA-AC47-E359391A0595}" destId="{DDD10303-53EB-4C02-9697-02DB836CF488}" srcOrd="0" destOrd="0" presId="urn:microsoft.com/office/officeart/2005/8/layout/process5"/>
    <dgm:cxn modelId="{0D0D2E81-0090-48DA-B8DF-ECF2017A9EAD}" srcId="{BB4CF9E4-C653-46CC-BA59-9127CA78AFC0}" destId="{1B4FC8D5-D2BC-4E53-A64F-7A51111E84C3}" srcOrd="4" destOrd="0" parTransId="{B1559DB8-933A-41D1-B411-669A4578976D}" sibTransId="{FC51D991-92A5-4CE8-B69F-A17C59E1AFE6}"/>
    <dgm:cxn modelId="{B4091E6C-BC4B-46DB-9A37-8D3E41CA9FE2}" type="presOf" srcId="{31CB09A0-E08C-4BB9-87AE-B31A7D18D688}" destId="{A3C233EE-C119-4979-9A4B-6FBA8F2F54FA}" srcOrd="1" destOrd="0" presId="urn:microsoft.com/office/officeart/2005/8/layout/process5"/>
    <dgm:cxn modelId="{0D2BC113-E639-4648-9D6E-1FBEAEFA8CBC}" type="presOf" srcId="{3F5E3B7F-C703-4FB8-BE45-9156CE60949B}" destId="{F6B02BCD-DAF4-49D8-9013-91CA8FFAC98A}" srcOrd="0" destOrd="0" presId="urn:microsoft.com/office/officeart/2005/8/layout/process5"/>
    <dgm:cxn modelId="{C6FB99FA-91BE-4448-8B00-744BDB7F05B6}" type="presOf" srcId="{1FE34027-5170-489B-9DEC-2EF3E5804B56}" destId="{A7B8DB5E-71B9-4AAC-AA54-9DC1733806BB}" srcOrd="0" destOrd="0" presId="urn:microsoft.com/office/officeart/2005/8/layout/process5"/>
    <dgm:cxn modelId="{0C372E81-A265-4EA6-833B-79E9791FBF3A}" srcId="{BB4CF9E4-C653-46CC-BA59-9127CA78AFC0}" destId="{497778D1-B5F0-443A-9BB8-8A5AA529AD62}" srcOrd="0" destOrd="0" parTransId="{6C5F8D96-727D-4C7D-A891-5DCC8CDFFA07}" sibTransId="{3F5E3B7F-C703-4FB8-BE45-9156CE60949B}"/>
    <dgm:cxn modelId="{E407C8FF-36E9-4125-9F80-CC442D217480}" type="presOf" srcId="{497778D1-B5F0-443A-9BB8-8A5AA529AD62}" destId="{BEDACE1A-069B-4E8C-94D7-3305724A026F}" srcOrd="0" destOrd="0" presId="urn:microsoft.com/office/officeart/2005/8/layout/process5"/>
    <dgm:cxn modelId="{ABCC632E-B387-4465-9F38-2ACF5E6A9165}" type="presParOf" srcId="{EBF78C41-9950-40BB-9A89-E519681E40E3}" destId="{BEDACE1A-069B-4E8C-94D7-3305724A026F}" srcOrd="0" destOrd="0" presId="urn:microsoft.com/office/officeart/2005/8/layout/process5"/>
    <dgm:cxn modelId="{904CEAC2-547F-4F6C-AA77-20DD2B240159}" type="presParOf" srcId="{EBF78C41-9950-40BB-9A89-E519681E40E3}" destId="{F6B02BCD-DAF4-49D8-9013-91CA8FFAC98A}" srcOrd="1" destOrd="0" presId="urn:microsoft.com/office/officeart/2005/8/layout/process5"/>
    <dgm:cxn modelId="{EB066F7B-D8BE-457E-AD1F-D376EA0A913D}" type="presParOf" srcId="{F6B02BCD-DAF4-49D8-9013-91CA8FFAC98A}" destId="{F24C034C-33AA-452D-8A1C-9D388D432140}" srcOrd="0" destOrd="0" presId="urn:microsoft.com/office/officeart/2005/8/layout/process5"/>
    <dgm:cxn modelId="{E2659336-2656-451B-9AE5-DCC099A222F0}" type="presParOf" srcId="{EBF78C41-9950-40BB-9A89-E519681E40E3}" destId="{DDD10303-53EB-4C02-9697-02DB836CF488}" srcOrd="2" destOrd="0" presId="urn:microsoft.com/office/officeart/2005/8/layout/process5"/>
    <dgm:cxn modelId="{97876469-1B8F-45A7-9EDD-B92D676B20AD}" type="presParOf" srcId="{EBF78C41-9950-40BB-9A89-E519681E40E3}" destId="{CFC59094-9456-4F3B-916C-291AC585C0F1}" srcOrd="3" destOrd="0" presId="urn:microsoft.com/office/officeart/2005/8/layout/process5"/>
    <dgm:cxn modelId="{71915004-6D08-4902-B6FF-60487C7ACA61}" type="presParOf" srcId="{CFC59094-9456-4F3B-916C-291AC585C0F1}" destId="{8AA6EEEA-2300-416F-B307-024829BBB26A}" srcOrd="0" destOrd="0" presId="urn:microsoft.com/office/officeart/2005/8/layout/process5"/>
    <dgm:cxn modelId="{B4DFF9A2-8172-4507-A703-011943AD5151}" type="presParOf" srcId="{EBF78C41-9950-40BB-9A89-E519681E40E3}" destId="{69CE5A7B-48F0-4F5D-876D-CC9B1B7DBCDE}" srcOrd="4" destOrd="0" presId="urn:microsoft.com/office/officeart/2005/8/layout/process5"/>
    <dgm:cxn modelId="{110FDB4A-E7BD-498A-90CC-76C594A9C328}" type="presParOf" srcId="{EBF78C41-9950-40BB-9A89-E519681E40E3}" destId="{CB9DD9B9-2D5F-4F5D-885E-9D6A23A02698}" srcOrd="5" destOrd="0" presId="urn:microsoft.com/office/officeart/2005/8/layout/process5"/>
    <dgm:cxn modelId="{EF471F4E-CFFC-4EF9-B210-13BB56638D9C}" type="presParOf" srcId="{CB9DD9B9-2D5F-4F5D-885E-9D6A23A02698}" destId="{6FBEB018-FD8D-4BA5-AA15-6C6B61AA4AFC}" srcOrd="0" destOrd="0" presId="urn:microsoft.com/office/officeart/2005/8/layout/process5"/>
    <dgm:cxn modelId="{B6845F7E-DBCA-4724-9375-8476DDA2A794}" type="presParOf" srcId="{EBF78C41-9950-40BB-9A89-E519681E40E3}" destId="{8C634E0F-969E-4659-86D5-E1102A229FAD}" srcOrd="6" destOrd="0" presId="urn:microsoft.com/office/officeart/2005/8/layout/process5"/>
    <dgm:cxn modelId="{529BBDF2-4073-4C0B-9AD8-FEE993AEDCFF}" type="presParOf" srcId="{EBF78C41-9950-40BB-9A89-E519681E40E3}" destId="{DBEE45D5-FA95-4D7D-8178-8F6FA8389696}" srcOrd="7" destOrd="0" presId="urn:microsoft.com/office/officeart/2005/8/layout/process5"/>
    <dgm:cxn modelId="{A7959F02-BDD8-4C7A-85F4-B9A15855F3C0}" type="presParOf" srcId="{DBEE45D5-FA95-4D7D-8178-8F6FA8389696}" destId="{6498B20E-C776-494A-9142-6A62D5C7D73A}" srcOrd="0" destOrd="0" presId="urn:microsoft.com/office/officeart/2005/8/layout/process5"/>
    <dgm:cxn modelId="{B65CAD49-4284-4B30-90FC-D95D83095F68}" type="presParOf" srcId="{EBF78C41-9950-40BB-9A89-E519681E40E3}" destId="{76939926-D177-4EBE-8663-97AB6DF48F6B}" srcOrd="8" destOrd="0" presId="urn:microsoft.com/office/officeart/2005/8/layout/process5"/>
    <dgm:cxn modelId="{02AEC8EF-AEE3-4C08-8E67-C72452C1B8BB}" type="presParOf" srcId="{EBF78C41-9950-40BB-9A89-E519681E40E3}" destId="{E1485F4E-D1F0-47A6-A0E9-C73F9EBA1496}" srcOrd="9" destOrd="0" presId="urn:microsoft.com/office/officeart/2005/8/layout/process5"/>
    <dgm:cxn modelId="{1344768B-F837-462A-AC6B-5E59B7A843C4}" type="presParOf" srcId="{E1485F4E-D1F0-47A6-A0E9-C73F9EBA1496}" destId="{9BD6DCB6-FA68-4061-8F37-1C9D01D7D9DE}" srcOrd="0" destOrd="0" presId="urn:microsoft.com/office/officeart/2005/8/layout/process5"/>
    <dgm:cxn modelId="{F28672D9-5ACB-4594-B212-116EF95FF890}" type="presParOf" srcId="{EBF78C41-9950-40BB-9A89-E519681E40E3}" destId="{11003F25-89DE-41E7-AD48-68519D856A07}" srcOrd="10" destOrd="0" presId="urn:microsoft.com/office/officeart/2005/8/layout/process5"/>
    <dgm:cxn modelId="{CC342D2F-E9BF-4930-8C6B-574DC5D2D02A}" type="presParOf" srcId="{EBF78C41-9950-40BB-9A89-E519681E40E3}" destId="{12799327-86DF-4965-8F09-103FE4D765D8}" srcOrd="11" destOrd="0" presId="urn:microsoft.com/office/officeart/2005/8/layout/process5"/>
    <dgm:cxn modelId="{301341C9-FBAB-4672-8AF4-8B26C796D2D4}" type="presParOf" srcId="{12799327-86DF-4965-8F09-103FE4D765D8}" destId="{A3C233EE-C119-4979-9A4B-6FBA8F2F54FA}" srcOrd="0" destOrd="0" presId="urn:microsoft.com/office/officeart/2005/8/layout/process5"/>
    <dgm:cxn modelId="{FA6184F0-5A8C-4CC9-AAEC-CFCD8720DADC}" type="presParOf" srcId="{EBF78C41-9950-40BB-9A89-E519681E40E3}" destId="{A7B8DB5E-71B9-4AAC-AA54-9DC1733806BB}" srcOrd="1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ACE1A-069B-4E8C-94D7-3305724A026F}">
      <dsp:nvSpPr>
        <dsp:cNvPr id="0" name=""/>
        <dsp:cNvSpPr/>
      </dsp:nvSpPr>
      <dsp:spPr>
        <a:xfrm>
          <a:off x="653380" y="3968"/>
          <a:ext cx="2182504" cy="1309502"/>
        </a:xfrm>
        <a:prstGeom prst="roundRect">
          <a:avLst>
            <a:gd name="adj" fmla="val 10000"/>
          </a:avLst>
        </a:prstGeom>
        <a:solidFill>
          <a:srgbClr val="A5BAC9"/>
        </a:solidFill>
        <a:ln w="19050" cap="flat" cmpd="sng" algn="ctr">
          <a:solidFill>
            <a:srgbClr val="00586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solidFill>
                <a:schemeClr val="tx1"/>
              </a:solidFill>
            </a:rPr>
            <a:t>Applicant meets with City Teammates to review application requirements</a:t>
          </a:r>
        </a:p>
      </dsp:txBody>
      <dsp:txXfrm>
        <a:off x="691734" y="42322"/>
        <a:ext cx="2105796" cy="1232794"/>
      </dsp:txXfrm>
    </dsp:sp>
    <dsp:sp modelId="{F6B02BCD-DAF4-49D8-9013-91CA8FFAC98A}">
      <dsp:nvSpPr>
        <dsp:cNvPr id="0" name=""/>
        <dsp:cNvSpPr/>
      </dsp:nvSpPr>
      <dsp:spPr>
        <a:xfrm>
          <a:off x="2980069" y="519842"/>
          <a:ext cx="237434" cy="277753"/>
        </a:xfrm>
        <a:prstGeom prst="rightArrow">
          <a:avLst>
            <a:gd name="adj1" fmla="val 60000"/>
            <a:gd name="adj2" fmla="val 50000"/>
          </a:avLst>
        </a:prstGeom>
        <a:solidFill>
          <a:srgbClr val="A5BAC9"/>
        </a:solidFill>
        <a:ln w="19050">
          <a:solidFill>
            <a:srgbClr val="00586F"/>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2980069" y="575393"/>
        <a:ext cx="166204" cy="166651"/>
      </dsp:txXfrm>
    </dsp:sp>
    <dsp:sp modelId="{DDD10303-53EB-4C02-9697-02DB836CF488}">
      <dsp:nvSpPr>
        <dsp:cNvPr id="0" name=""/>
        <dsp:cNvSpPr/>
      </dsp:nvSpPr>
      <dsp:spPr>
        <a:xfrm>
          <a:off x="3377949" y="3968"/>
          <a:ext cx="2182504" cy="1309502"/>
        </a:xfrm>
        <a:prstGeom prst="roundRect">
          <a:avLst>
            <a:gd name="adj" fmla="val 10000"/>
          </a:avLst>
        </a:prstGeom>
        <a:solidFill>
          <a:srgbClr val="EFD580"/>
        </a:solidFill>
        <a:ln w="19050" cap="flat" cmpd="sng" algn="ctr">
          <a:solidFill>
            <a:srgbClr val="00586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a:solidFill>
                <a:schemeClr val="tx1"/>
              </a:solidFill>
            </a:rPr>
            <a:t>GET INVOLVED: </a:t>
          </a:r>
        </a:p>
        <a:p>
          <a:pPr lvl="0" algn="ctr" defTabSz="666750">
            <a:lnSpc>
              <a:spcPct val="90000"/>
            </a:lnSpc>
            <a:spcBef>
              <a:spcPct val="0"/>
            </a:spcBef>
            <a:spcAft>
              <a:spcPct val="35000"/>
            </a:spcAft>
          </a:pPr>
          <a:r>
            <a:rPr lang="en-US" sz="1500" b="1" kern="1200" dirty="0">
              <a:solidFill>
                <a:schemeClr val="tx1"/>
              </a:solidFill>
            </a:rPr>
            <a:t>Attend Applicant-hosted Neighborhood Information Meeting</a:t>
          </a:r>
        </a:p>
      </dsp:txBody>
      <dsp:txXfrm>
        <a:off x="3416303" y="42322"/>
        <a:ext cx="2105796" cy="1232794"/>
      </dsp:txXfrm>
    </dsp:sp>
    <dsp:sp modelId="{CFC59094-9456-4F3B-916C-291AC585C0F1}">
      <dsp:nvSpPr>
        <dsp:cNvPr id="0" name=""/>
        <dsp:cNvSpPr/>
      </dsp:nvSpPr>
      <dsp:spPr>
        <a:xfrm>
          <a:off x="5704638" y="519842"/>
          <a:ext cx="237434" cy="277753"/>
        </a:xfrm>
        <a:prstGeom prst="rightArrow">
          <a:avLst>
            <a:gd name="adj1" fmla="val 60000"/>
            <a:gd name="adj2" fmla="val 50000"/>
          </a:avLst>
        </a:prstGeom>
        <a:solidFill>
          <a:srgbClr val="A5BAC9"/>
        </a:solidFill>
        <a:ln w="19050">
          <a:solidFill>
            <a:srgbClr val="00586F"/>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5704638" y="575393"/>
        <a:ext cx="166204" cy="166651"/>
      </dsp:txXfrm>
    </dsp:sp>
    <dsp:sp modelId="{69CE5A7B-48F0-4F5D-876D-CC9B1B7DBCDE}">
      <dsp:nvSpPr>
        <dsp:cNvPr id="0" name=""/>
        <dsp:cNvSpPr/>
      </dsp:nvSpPr>
      <dsp:spPr>
        <a:xfrm>
          <a:off x="6102519" y="3968"/>
          <a:ext cx="2182504" cy="1309502"/>
        </a:xfrm>
        <a:prstGeom prst="roundRect">
          <a:avLst>
            <a:gd name="adj" fmla="val 10000"/>
          </a:avLst>
        </a:prstGeom>
        <a:solidFill>
          <a:srgbClr val="A5BAC9"/>
        </a:solidFill>
        <a:ln w="19050" cap="flat" cmpd="sng" algn="ctr">
          <a:solidFill>
            <a:srgbClr val="00586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a:solidFill>
                <a:schemeClr val="tx1"/>
              </a:solidFill>
            </a:rPr>
            <a:t>Applicant submits Development Application within 30 days of Neighborhood Information Meeting</a:t>
          </a:r>
        </a:p>
      </dsp:txBody>
      <dsp:txXfrm>
        <a:off x="6140873" y="42322"/>
        <a:ext cx="2105796" cy="1232794"/>
      </dsp:txXfrm>
    </dsp:sp>
    <dsp:sp modelId="{CB9DD9B9-2D5F-4F5D-885E-9D6A23A02698}">
      <dsp:nvSpPr>
        <dsp:cNvPr id="0" name=""/>
        <dsp:cNvSpPr/>
      </dsp:nvSpPr>
      <dsp:spPr>
        <a:xfrm rot="5400000">
          <a:off x="7075054" y="1437495"/>
          <a:ext cx="237434" cy="277753"/>
        </a:xfrm>
        <a:prstGeom prst="rightArrow">
          <a:avLst>
            <a:gd name="adj1" fmla="val 60000"/>
            <a:gd name="adj2" fmla="val 50000"/>
          </a:avLst>
        </a:prstGeom>
        <a:solidFill>
          <a:srgbClr val="A5BAC9"/>
        </a:solidFill>
        <a:ln w="19050">
          <a:solidFill>
            <a:srgbClr val="00586F"/>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5400000">
        <a:off x="7110446" y="1457654"/>
        <a:ext cx="166651" cy="166204"/>
      </dsp:txXfrm>
    </dsp:sp>
    <dsp:sp modelId="{8C634E0F-969E-4659-86D5-E1102A229FAD}">
      <dsp:nvSpPr>
        <dsp:cNvPr id="0" name=""/>
        <dsp:cNvSpPr/>
      </dsp:nvSpPr>
      <dsp:spPr>
        <a:xfrm>
          <a:off x="6102519" y="1855535"/>
          <a:ext cx="2182504" cy="1309502"/>
        </a:xfrm>
        <a:prstGeom prst="roundRect">
          <a:avLst>
            <a:gd name="adj" fmla="val 10000"/>
          </a:avLst>
        </a:prstGeom>
        <a:solidFill>
          <a:srgbClr val="A5BAC9"/>
        </a:solidFill>
        <a:ln w="19050" cap="flat" cmpd="sng" algn="ctr">
          <a:solidFill>
            <a:srgbClr val="00586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a:solidFill>
                <a:schemeClr val="tx1"/>
              </a:solidFill>
            </a:rPr>
            <a:t>Full Application Review by City, County, &amp; State departments within 14 days of receiving application</a:t>
          </a:r>
        </a:p>
      </dsp:txBody>
      <dsp:txXfrm>
        <a:off x="6140873" y="1893889"/>
        <a:ext cx="2105796" cy="1232794"/>
      </dsp:txXfrm>
    </dsp:sp>
    <dsp:sp modelId="{DBEE45D5-FA95-4D7D-8178-8F6FA8389696}">
      <dsp:nvSpPr>
        <dsp:cNvPr id="0" name=""/>
        <dsp:cNvSpPr/>
      </dsp:nvSpPr>
      <dsp:spPr>
        <a:xfrm rot="10800000">
          <a:off x="5720900" y="2371410"/>
          <a:ext cx="237434" cy="277753"/>
        </a:xfrm>
        <a:prstGeom prst="rightArrow">
          <a:avLst>
            <a:gd name="adj1" fmla="val 60000"/>
            <a:gd name="adj2" fmla="val 50000"/>
          </a:avLst>
        </a:prstGeom>
        <a:solidFill>
          <a:srgbClr val="A5BAC9"/>
        </a:solidFill>
        <a:ln w="19050">
          <a:solidFill>
            <a:srgbClr val="00586F"/>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5792130" y="2426961"/>
        <a:ext cx="166204" cy="166651"/>
      </dsp:txXfrm>
    </dsp:sp>
    <dsp:sp modelId="{76939926-D177-4EBE-8663-97AB6DF48F6B}">
      <dsp:nvSpPr>
        <dsp:cNvPr id="0" name=""/>
        <dsp:cNvSpPr/>
      </dsp:nvSpPr>
      <dsp:spPr>
        <a:xfrm>
          <a:off x="3377949" y="1855535"/>
          <a:ext cx="2182504" cy="1309502"/>
        </a:xfrm>
        <a:prstGeom prst="roundRect">
          <a:avLst>
            <a:gd name="adj" fmla="val 10000"/>
          </a:avLst>
        </a:prstGeom>
        <a:solidFill>
          <a:srgbClr val="A5BAC9"/>
        </a:solidFill>
        <a:ln w="19050" cap="flat" cmpd="sng" algn="ctr">
          <a:solidFill>
            <a:srgbClr val="00586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a:solidFill>
                <a:schemeClr val="tx1"/>
              </a:solidFill>
            </a:rPr>
            <a:t>If application meets all requirements, application is approved</a:t>
          </a:r>
        </a:p>
      </dsp:txBody>
      <dsp:txXfrm>
        <a:off x="3416303" y="1893889"/>
        <a:ext cx="2105796" cy="1232794"/>
      </dsp:txXfrm>
    </dsp:sp>
    <dsp:sp modelId="{E1485F4E-D1F0-47A6-A0E9-C73F9EBA1496}">
      <dsp:nvSpPr>
        <dsp:cNvPr id="0" name=""/>
        <dsp:cNvSpPr/>
      </dsp:nvSpPr>
      <dsp:spPr>
        <a:xfrm rot="10800000">
          <a:off x="2996330" y="2371410"/>
          <a:ext cx="237434" cy="277753"/>
        </a:xfrm>
        <a:prstGeom prst="rightArrow">
          <a:avLst>
            <a:gd name="adj1" fmla="val 60000"/>
            <a:gd name="adj2" fmla="val 50000"/>
          </a:avLst>
        </a:prstGeom>
        <a:solidFill>
          <a:srgbClr val="A5BAC9"/>
        </a:solidFill>
        <a:ln w="19050">
          <a:solidFill>
            <a:srgbClr val="00586F"/>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3067560" y="2426961"/>
        <a:ext cx="166204" cy="166651"/>
      </dsp:txXfrm>
    </dsp:sp>
    <dsp:sp modelId="{11003F25-89DE-41E7-AD48-68519D856A07}">
      <dsp:nvSpPr>
        <dsp:cNvPr id="0" name=""/>
        <dsp:cNvSpPr/>
      </dsp:nvSpPr>
      <dsp:spPr>
        <a:xfrm>
          <a:off x="653380" y="1855535"/>
          <a:ext cx="2182504" cy="1309502"/>
        </a:xfrm>
        <a:prstGeom prst="roundRect">
          <a:avLst>
            <a:gd name="adj" fmla="val 10000"/>
          </a:avLst>
        </a:prstGeom>
        <a:solidFill>
          <a:srgbClr val="A5BAC9"/>
        </a:solidFill>
        <a:ln w="19050" cap="flat" cmpd="sng" algn="ctr">
          <a:solidFill>
            <a:srgbClr val="00586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a:solidFill>
                <a:schemeClr val="tx1"/>
              </a:solidFill>
            </a:rPr>
            <a:t>Applicant completes other required applications &amp; sign-offs (i.e. building permit, grading permit, etc.)</a:t>
          </a:r>
        </a:p>
      </dsp:txBody>
      <dsp:txXfrm>
        <a:off x="691734" y="1893889"/>
        <a:ext cx="2105796" cy="1232794"/>
      </dsp:txXfrm>
    </dsp:sp>
    <dsp:sp modelId="{12799327-86DF-4965-8F09-103FE4D765D8}">
      <dsp:nvSpPr>
        <dsp:cNvPr id="0" name=""/>
        <dsp:cNvSpPr/>
      </dsp:nvSpPr>
      <dsp:spPr>
        <a:xfrm rot="5400000">
          <a:off x="1625915" y="3289063"/>
          <a:ext cx="237434" cy="277753"/>
        </a:xfrm>
        <a:prstGeom prst="rightArrow">
          <a:avLst>
            <a:gd name="adj1" fmla="val 60000"/>
            <a:gd name="adj2" fmla="val 50000"/>
          </a:avLst>
        </a:prstGeom>
        <a:solidFill>
          <a:srgbClr val="A5BAC9"/>
        </a:solidFill>
        <a:ln w="19050">
          <a:solidFill>
            <a:srgbClr val="00586F"/>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5400000">
        <a:off x="1661307" y="3309222"/>
        <a:ext cx="166651" cy="166204"/>
      </dsp:txXfrm>
    </dsp:sp>
    <dsp:sp modelId="{A7B8DB5E-71B9-4AAC-AA54-9DC1733806BB}">
      <dsp:nvSpPr>
        <dsp:cNvPr id="0" name=""/>
        <dsp:cNvSpPr/>
      </dsp:nvSpPr>
      <dsp:spPr>
        <a:xfrm>
          <a:off x="653380" y="3707103"/>
          <a:ext cx="2182504" cy="1309502"/>
        </a:xfrm>
        <a:prstGeom prst="roundRect">
          <a:avLst>
            <a:gd name="adj" fmla="val 10000"/>
          </a:avLst>
        </a:prstGeom>
        <a:solidFill>
          <a:srgbClr val="A5BAC9"/>
        </a:solidFill>
        <a:ln w="19050" cap="flat" cmpd="sng" algn="ctr">
          <a:solidFill>
            <a:srgbClr val="00586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a:solidFill>
                <a:schemeClr val="tx1"/>
              </a:solidFill>
            </a:rPr>
            <a:t>Applicant proceeds with Project</a:t>
          </a:r>
        </a:p>
      </dsp:txBody>
      <dsp:txXfrm>
        <a:off x="691734" y="3745457"/>
        <a:ext cx="2105796" cy="1232794"/>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96EDFE8-6AAF-42D1-AD32-5464C6D9605A}"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B8A0F-D1D2-45A2-B2A6-213DDB1E1BAA}" type="slidenum">
              <a:rPr lang="en-US" smtClean="0"/>
              <a:t>‹#›</a:t>
            </a:fld>
            <a:endParaRPr lang="en-US"/>
          </a:p>
        </p:txBody>
      </p:sp>
    </p:spTree>
    <p:extLst>
      <p:ext uri="{BB962C8B-B14F-4D97-AF65-F5344CB8AC3E}">
        <p14:creationId xmlns:p14="http://schemas.microsoft.com/office/powerpoint/2010/main" val="1145821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6EDFE8-6AAF-42D1-AD32-5464C6D9605A}"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B8A0F-D1D2-45A2-B2A6-213DDB1E1BAA}" type="slidenum">
              <a:rPr lang="en-US" smtClean="0"/>
              <a:t>‹#›</a:t>
            </a:fld>
            <a:endParaRPr lang="en-US"/>
          </a:p>
        </p:txBody>
      </p:sp>
    </p:spTree>
    <p:extLst>
      <p:ext uri="{BB962C8B-B14F-4D97-AF65-F5344CB8AC3E}">
        <p14:creationId xmlns:p14="http://schemas.microsoft.com/office/powerpoint/2010/main" val="1952933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6EDFE8-6AAF-42D1-AD32-5464C6D9605A}"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B8A0F-D1D2-45A2-B2A6-213DDB1E1BAA}" type="slidenum">
              <a:rPr lang="en-US" smtClean="0"/>
              <a:t>‹#›</a:t>
            </a:fld>
            <a:endParaRPr lang="en-US"/>
          </a:p>
        </p:txBody>
      </p:sp>
    </p:spTree>
    <p:extLst>
      <p:ext uri="{BB962C8B-B14F-4D97-AF65-F5344CB8AC3E}">
        <p14:creationId xmlns:p14="http://schemas.microsoft.com/office/powerpoint/2010/main" val="3053035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6EDFE8-6AAF-42D1-AD32-5464C6D9605A}"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B8A0F-D1D2-45A2-B2A6-213DDB1E1BAA}" type="slidenum">
              <a:rPr lang="en-US" smtClean="0"/>
              <a:t>‹#›</a:t>
            </a:fld>
            <a:endParaRPr lang="en-US"/>
          </a:p>
        </p:txBody>
      </p:sp>
    </p:spTree>
    <p:extLst>
      <p:ext uri="{BB962C8B-B14F-4D97-AF65-F5344CB8AC3E}">
        <p14:creationId xmlns:p14="http://schemas.microsoft.com/office/powerpoint/2010/main" val="680515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6EDFE8-6AAF-42D1-AD32-5464C6D9605A}"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B8A0F-D1D2-45A2-B2A6-213DDB1E1BAA}" type="slidenum">
              <a:rPr lang="en-US" smtClean="0"/>
              <a:t>‹#›</a:t>
            </a:fld>
            <a:endParaRPr lang="en-US"/>
          </a:p>
        </p:txBody>
      </p:sp>
    </p:spTree>
    <p:extLst>
      <p:ext uri="{BB962C8B-B14F-4D97-AF65-F5344CB8AC3E}">
        <p14:creationId xmlns:p14="http://schemas.microsoft.com/office/powerpoint/2010/main" val="953547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96EDFE8-6AAF-42D1-AD32-5464C6D9605A}"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FB8A0F-D1D2-45A2-B2A6-213DDB1E1BAA}" type="slidenum">
              <a:rPr lang="en-US" smtClean="0"/>
              <a:t>‹#›</a:t>
            </a:fld>
            <a:endParaRPr lang="en-US"/>
          </a:p>
        </p:txBody>
      </p:sp>
    </p:spTree>
    <p:extLst>
      <p:ext uri="{BB962C8B-B14F-4D97-AF65-F5344CB8AC3E}">
        <p14:creationId xmlns:p14="http://schemas.microsoft.com/office/powerpoint/2010/main" val="3858171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6EDFE8-6AAF-42D1-AD32-5464C6D9605A}" type="datetimeFigureOut">
              <a:rPr lang="en-US" smtClean="0"/>
              <a:t>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FB8A0F-D1D2-45A2-B2A6-213DDB1E1BAA}" type="slidenum">
              <a:rPr lang="en-US" smtClean="0"/>
              <a:t>‹#›</a:t>
            </a:fld>
            <a:endParaRPr lang="en-US"/>
          </a:p>
        </p:txBody>
      </p:sp>
    </p:spTree>
    <p:extLst>
      <p:ext uri="{BB962C8B-B14F-4D97-AF65-F5344CB8AC3E}">
        <p14:creationId xmlns:p14="http://schemas.microsoft.com/office/powerpoint/2010/main" val="2868618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6EDFE8-6AAF-42D1-AD32-5464C6D9605A}" type="datetimeFigureOut">
              <a:rPr lang="en-US" smtClean="0"/>
              <a:t>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FB8A0F-D1D2-45A2-B2A6-213DDB1E1BAA}" type="slidenum">
              <a:rPr lang="en-US" smtClean="0"/>
              <a:t>‹#›</a:t>
            </a:fld>
            <a:endParaRPr lang="en-US"/>
          </a:p>
        </p:txBody>
      </p:sp>
    </p:spTree>
    <p:extLst>
      <p:ext uri="{BB962C8B-B14F-4D97-AF65-F5344CB8AC3E}">
        <p14:creationId xmlns:p14="http://schemas.microsoft.com/office/powerpoint/2010/main" val="4214182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6EDFE8-6AAF-42D1-AD32-5464C6D9605A}" type="datetimeFigureOut">
              <a:rPr lang="en-US" smtClean="0"/>
              <a:t>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FB8A0F-D1D2-45A2-B2A6-213DDB1E1BAA}" type="slidenum">
              <a:rPr lang="en-US" smtClean="0"/>
              <a:t>‹#›</a:t>
            </a:fld>
            <a:endParaRPr lang="en-US"/>
          </a:p>
        </p:txBody>
      </p:sp>
    </p:spTree>
    <p:extLst>
      <p:ext uri="{BB962C8B-B14F-4D97-AF65-F5344CB8AC3E}">
        <p14:creationId xmlns:p14="http://schemas.microsoft.com/office/powerpoint/2010/main" val="2012851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96EDFE8-6AAF-42D1-AD32-5464C6D9605A}"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FB8A0F-D1D2-45A2-B2A6-213DDB1E1BAA}" type="slidenum">
              <a:rPr lang="en-US" smtClean="0"/>
              <a:t>‹#›</a:t>
            </a:fld>
            <a:endParaRPr lang="en-US"/>
          </a:p>
        </p:txBody>
      </p:sp>
    </p:spTree>
    <p:extLst>
      <p:ext uri="{BB962C8B-B14F-4D97-AF65-F5344CB8AC3E}">
        <p14:creationId xmlns:p14="http://schemas.microsoft.com/office/powerpoint/2010/main" val="487795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96EDFE8-6AAF-42D1-AD32-5464C6D9605A}"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FB8A0F-D1D2-45A2-B2A6-213DDB1E1BAA}" type="slidenum">
              <a:rPr lang="en-US" smtClean="0"/>
              <a:t>‹#›</a:t>
            </a:fld>
            <a:endParaRPr lang="en-US"/>
          </a:p>
        </p:txBody>
      </p:sp>
    </p:spTree>
    <p:extLst>
      <p:ext uri="{BB962C8B-B14F-4D97-AF65-F5344CB8AC3E}">
        <p14:creationId xmlns:p14="http://schemas.microsoft.com/office/powerpoint/2010/main" val="3941124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6EDFE8-6AAF-42D1-AD32-5464C6D9605A}" type="datetimeFigureOut">
              <a:rPr lang="en-US" smtClean="0"/>
              <a:t>1/15/2024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FB8A0F-D1D2-45A2-B2A6-213DDB1E1BAA}" type="slidenum">
              <a:rPr lang="en-US" smtClean="0"/>
              <a:t>‹#›</a:t>
            </a:fld>
            <a:endParaRPr lang="en-US"/>
          </a:p>
        </p:txBody>
      </p:sp>
    </p:spTree>
    <p:extLst>
      <p:ext uri="{BB962C8B-B14F-4D97-AF65-F5344CB8AC3E}">
        <p14:creationId xmlns:p14="http://schemas.microsoft.com/office/powerpoint/2010/main" val="1287028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communitydevelopment@rochestermn.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Scenic Oaks West/Lakeview General Development Plan</a:t>
            </a:r>
          </a:p>
        </p:txBody>
      </p:sp>
      <p:sp>
        <p:nvSpPr>
          <p:cNvPr id="3" name="Subtitle 2"/>
          <p:cNvSpPr>
            <a:spLocks noGrp="1"/>
          </p:cNvSpPr>
          <p:nvPr>
            <p:ph type="subTitle" idx="1"/>
          </p:nvPr>
        </p:nvSpPr>
        <p:spPr/>
        <p:txBody>
          <a:bodyPr>
            <a:normAutofit lnSpcReduction="10000"/>
          </a:bodyPr>
          <a:lstStyle/>
          <a:p>
            <a:r>
              <a:rPr lang="en-US" dirty="0"/>
              <a:t>Mark Hanson Development</a:t>
            </a:r>
          </a:p>
          <a:p>
            <a:r>
              <a:rPr lang="en-US" dirty="0"/>
              <a:t>NIM Meeting date:  February 6</a:t>
            </a:r>
            <a:r>
              <a:rPr lang="en-US" baseline="30000" dirty="0"/>
              <a:t>th</a:t>
            </a:r>
            <a:r>
              <a:rPr lang="en-US" dirty="0"/>
              <a:t> – 6:00PM</a:t>
            </a:r>
          </a:p>
          <a:p>
            <a:r>
              <a:rPr lang="en-US" dirty="0"/>
              <a:t>Location: 2704 Bentley Drive SW, Rochester, MN 55902</a:t>
            </a:r>
          </a:p>
          <a:p>
            <a:r>
              <a:rPr lang="en-US" dirty="0"/>
              <a:t>(Developers Spec Home)</a:t>
            </a:r>
          </a:p>
          <a:p>
            <a:endParaRPr lang="en-US" dirty="0"/>
          </a:p>
        </p:txBody>
      </p:sp>
    </p:spTree>
    <p:extLst>
      <p:ext uri="{BB962C8B-B14F-4D97-AF65-F5344CB8AC3E}">
        <p14:creationId xmlns:p14="http://schemas.microsoft.com/office/powerpoint/2010/main" val="2102228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Environmental Features</a:t>
            </a:r>
            <a:endParaRPr lang="en-US" b="1" dirty="0"/>
          </a:p>
        </p:txBody>
      </p:sp>
      <p:sp>
        <p:nvSpPr>
          <p:cNvPr id="3" name="Content Placeholder 2"/>
          <p:cNvSpPr>
            <a:spLocks noGrp="1"/>
          </p:cNvSpPr>
          <p:nvPr>
            <p:ph idx="1"/>
          </p:nvPr>
        </p:nvSpPr>
        <p:spPr>
          <a:xfrm>
            <a:off x="838200" y="1690688"/>
            <a:ext cx="10515600" cy="4486275"/>
          </a:xfrm>
        </p:spPr>
        <p:txBody>
          <a:bodyPr>
            <a:normAutofit lnSpcReduction="10000"/>
          </a:bodyPr>
          <a:lstStyle/>
          <a:p>
            <a:pPr marL="0" indent="0">
              <a:buNone/>
            </a:pPr>
            <a:r>
              <a:rPr lang="en-US" dirty="0" smtClean="0"/>
              <a:t>Wetlands on and adjacent to the site have been delineated and will be avoided to the maximum possible extent.  Impacts proposed will be temporary and are attributed to extension of public utilities.</a:t>
            </a:r>
          </a:p>
          <a:p>
            <a:pPr marL="0" indent="0">
              <a:buNone/>
            </a:pPr>
            <a:endParaRPr lang="en-US" dirty="0"/>
          </a:p>
          <a:p>
            <a:pPr marL="0" indent="0">
              <a:buNone/>
            </a:pPr>
            <a:r>
              <a:rPr lang="en-US" dirty="0" smtClean="0"/>
              <a:t>The Willow Creek Reservoir creates proximity to shoreland and floodplain features.  No structures will impact either and mitigation/compliance will be addressed in permit applications.</a:t>
            </a:r>
          </a:p>
          <a:p>
            <a:pPr marL="0" indent="0">
              <a:buNone/>
            </a:pPr>
            <a:endParaRPr lang="en-US" dirty="0"/>
          </a:p>
          <a:p>
            <a:pPr marL="0" indent="0">
              <a:buNone/>
            </a:pPr>
            <a:r>
              <a:rPr lang="en-US" dirty="0" smtClean="0"/>
              <a:t>Airport Zoning – the Property falls partially within an airport zoning overlay which requires some of the lots to be a minimum of one acres in size.  The airport zoning is depicted on </a:t>
            </a:r>
            <a:r>
              <a:rPr lang="en-US" smtClean="0"/>
              <a:t>the exhibits.</a:t>
            </a:r>
            <a:endParaRPr lang="en-US" dirty="0"/>
          </a:p>
        </p:txBody>
      </p:sp>
    </p:spTree>
    <p:extLst>
      <p:ext uri="{BB962C8B-B14F-4D97-AF65-F5344CB8AC3E}">
        <p14:creationId xmlns:p14="http://schemas.microsoft.com/office/powerpoint/2010/main" val="3218388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13240"/>
            <a:ext cx="12192000" cy="1325563"/>
          </a:xfrm>
        </p:spPr>
        <p:txBody>
          <a:bodyPr/>
          <a:lstStyle/>
          <a:p>
            <a:pPr algn="ctr"/>
            <a:r>
              <a:rPr lang="en-US" b="1" dirty="0"/>
              <a:t>Q&amp;A</a:t>
            </a:r>
          </a:p>
        </p:txBody>
      </p:sp>
    </p:spTree>
    <p:extLst>
      <p:ext uri="{BB962C8B-B14F-4D97-AF65-F5344CB8AC3E}">
        <p14:creationId xmlns:p14="http://schemas.microsoft.com/office/powerpoint/2010/main" val="436261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Still have Questions?</a:t>
            </a:r>
          </a:p>
        </p:txBody>
      </p:sp>
      <p:sp>
        <p:nvSpPr>
          <p:cNvPr id="3" name="Content Placeholder 2"/>
          <p:cNvSpPr>
            <a:spLocks noGrp="1"/>
          </p:cNvSpPr>
          <p:nvPr>
            <p:ph idx="1"/>
          </p:nvPr>
        </p:nvSpPr>
        <p:spPr>
          <a:xfrm>
            <a:off x="838200" y="1690688"/>
            <a:ext cx="10515600" cy="4486275"/>
          </a:xfrm>
        </p:spPr>
        <p:txBody>
          <a:bodyPr/>
          <a:lstStyle/>
          <a:p>
            <a:pPr marL="0" indent="0">
              <a:buNone/>
            </a:pPr>
            <a:r>
              <a:rPr lang="en-US" dirty="0"/>
              <a:t>Contact the City of Rochester’s Community Development Department with any questions about this application type via email </a:t>
            </a:r>
            <a:r>
              <a:rPr lang="en-US" dirty="0">
                <a:hlinkClick r:id="rId2"/>
              </a:rPr>
              <a:t>communitydevelopment@rochestermn.gov</a:t>
            </a:r>
            <a:r>
              <a:rPr lang="en-US" dirty="0"/>
              <a:t>  or phone (507-328-2600).</a:t>
            </a:r>
          </a:p>
        </p:txBody>
      </p:sp>
    </p:spTree>
    <p:extLst>
      <p:ext uri="{BB962C8B-B14F-4D97-AF65-F5344CB8AC3E}">
        <p14:creationId xmlns:p14="http://schemas.microsoft.com/office/powerpoint/2010/main" val="2530304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a:t>
            </a:r>
          </a:p>
        </p:txBody>
      </p:sp>
      <p:sp>
        <p:nvSpPr>
          <p:cNvPr id="3" name="Content Placeholder 2"/>
          <p:cNvSpPr>
            <a:spLocks noGrp="1"/>
          </p:cNvSpPr>
          <p:nvPr>
            <p:ph idx="1"/>
          </p:nvPr>
        </p:nvSpPr>
        <p:spPr/>
        <p:txBody>
          <a:bodyPr>
            <a:noAutofit/>
          </a:bodyPr>
          <a:lstStyle/>
          <a:p>
            <a:pPr fontAlgn="ctr"/>
            <a:r>
              <a:rPr lang="en-US" sz="2600" dirty="0"/>
              <a:t>Introductions</a:t>
            </a:r>
          </a:p>
          <a:p>
            <a:pPr fontAlgn="ctr"/>
            <a:r>
              <a:rPr lang="en-US" sz="2600" dirty="0"/>
              <a:t>About our Project</a:t>
            </a:r>
          </a:p>
          <a:p>
            <a:pPr fontAlgn="ctr"/>
            <a:r>
              <a:rPr lang="en-US" sz="2600" dirty="0"/>
              <a:t>The Application Process – General Development Plan which will be followed by Major Land Subdivision Permit for Scenic Oaks West Third and future phases of development</a:t>
            </a:r>
          </a:p>
          <a:p>
            <a:pPr fontAlgn="ctr"/>
            <a:r>
              <a:rPr lang="en-US" sz="2600" dirty="0"/>
              <a:t>Exhibits:</a:t>
            </a:r>
          </a:p>
          <a:p>
            <a:pPr lvl="1" fontAlgn="ctr"/>
            <a:r>
              <a:rPr lang="en-US" sz="2600" dirty="0"/>
              <a:t>General Development Plan Exhibits</a:t>
            </a:r>
          </a:p>
          <a:p>
            <a:pPr lvl="1" fontAlgn="ctr"/>
            <a:r>
              <a:rPr lang="en-US" sz="2600" dirty="0"/>
              <a:t>Sanitary Sewer  - Gravity versus Lift Station</a:t>
            </a:r>
          </a:p>
          <a:p>
            <a:pPr fontAlgn="ctr"/>
            <a:r>
              <a:rPr lang="en-US" sz="2600" dirty="0"/>
              <a:t>Traffic Impacts</a:t>
            </a:r>
          </a:p>
          <a:p>
            <a:pPr fontAlgn="ctr"/>
            <a:r>
              <a:rPr lang="en-US" sz="2600" dirty="0"/>
              <a:t>Q&amp;A</a:t>
            </a:r>
          </a:p>
          <a:p>
            <a:pPr lvl="1" fontAlgn="ctr"/>
            <a:endParaRPr lang="en-US" sz="2600" dirty="0"/>
          </a:p>
          <a:p>
            <a:pPr fontAlgn="ctr"/>
            <a:endParaRPr lang="en-US" sz="2600" dirty="0"/>
          </a:p>
        </p:txBody>
      </p:sp>
    </p:spTree>
    <p:extLst>
      <p:ext uri="{BB962C8B-B14F-4D97-AF65-F5344CB8AC3E}">
        <p14:creationId xmlns:p14="http://schemas.microsoft.com/office/powerpoint/2010/main" val="336762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p>
        </p:txBody>
      </p:sp>
      <p:sp>
        <p:nvSpPr>
          <p:cNvPr id="3" name="Content Placeholder 2"/>
          <p:cNvSpPr>
            <a:spLocks noGrp="1"/>
          </p:cNvSpPr>
          <p:nvPr>
            <p:ph idx="1"/>
          </p:nvPr>
        </p:nvSpPr>
        <p:spPr/>
        <p:txBody>
          <a:bodyPr/>
          <a:lstStyle/>
          <a:p>
            <a:pPr marL="0" indent="0" fontAlgn="ctr">
              <a:buNone/>
            </a:pPr>
            <a:r>
              <a:rPr lang="en-US" dirty="0"/>
              <a:t>Mark Welch – P.E., G-Cubed Engineering</a:t>
            </a:r>
          </a:p>
          <a:p>
            <a:pPr lvl="1" fontAlgn="ctr"/>
            <a:r>
              <a:rPr lang="en-US" dirty="0"/>
              <a:t>Senior Vice President – Civil Division Chief</a:t>
            </a:r>
          </a:p>
          <a:p>
            <a:pPr marL="457200" lvl="1" indent="0" fontAlgn="ctr">
              <a:buNone/>
            </a:pPr>
            <a:endParaRPr lang="en-US" dirty="0"/>
          </a:p>
          <a:p>
            <a:pPr marL="0" indent="0" fontAlgn="ctr">
              <a:buNone/>
            </a:pPr>
            <a:r>
              <a:rPr lang="en-US" dirty="0"/>
              <a:t>Mark Hanson – Mark Hanson Development</a:t>
            </a:r>
          </a:p>
          <a:p>
            <a:pPr lvl="1" fontAlgn="ctr"/>
            <a:r>
              <a:rPr lang="en-US" dirty="0"/>
              <a:t>Owner/Developer/Builder</a:t>
            </a:r>
          </a:p>
        </p:txBody>
      </p:sp>
    </p:spTree>
    <p:extLst>
      <p:ext uri="{BB962C8B-B14F-4D97-AF65-F5344CB8AC3E}">
        <p14:creationId xmlns:p14="http://schemas.microsoft.com/office/powerpoint/2010/main" val="1671971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About our Project</a:t>
            </a:r>
          </a:p>
        </p:txBody>
      </p:sp>
      <p:sp>
        <p:nvSpPr>
          <p:cNvPr id="3" name="Content Placeholder 2"/>
          <p:cNvSpPr>
            <a:spLocks noGrp="1"/>
          </p:cNvSpPr>
          <p:nvPr>
            <p:ph idx="1"/>
          </p:nvPr>
        </p:nvSpPr>
        <p:spPr/>
        <p:txBody>
          <a:bodyPr>
            <a:normAutofit fontScale="77500" lnSpcReduction="20000"/>
          </a:bodyPr>
          <a:lstStyle/>
          <a:p>
            <a:pPr marL="0" indent="0" fontAlgn="ctr">
              <a:buNone/>
            </a:pPr>
            <a:r>
              <a:rPr lang="en-US" dirty="0"/>
              <a:t>Location: property is south of Scenic Oaks West Second and south and west of Scenic Oaks Sixth Addition.</a:t>
            </a:r>
          </a:p>
          <a:p>
            <a:pPr marL="0" indent="0" fontAlgn="ctr">
              <a:buNone/>
            </a:pPr>
            <a:r>
              <a:rPr lang="en-US" dirty="0"/>
              <a:t>Proposal: Update the prior General Development Plans for Scenic Oaks West and Scenic Oaks Lakeview into one GDP with updates in line with the Unified Development Code and the Rochester Comprehensive Plan 2040.  171 lots are depicted with future public street connections to 60</a:t>
            </a:r>
            <a:r>
              <a:rPr lang="en-US" baseline="30000" dirty="0"/>
              <a:t>th</a:t>
            </a:r>
            <a:r>
              <a:rPr lang="en-US" dirty="0"/>
              <a:t> Ave SW and two street stubs to undeveloped properties to the west.</a:t>
            </a:r>
          </a:p>
          <a:p>
            <a:pPr marL="0" indent="0" fontAlgn="ctr">
              <a:buNone/>
            </a:pPr>
            <a:r>
              <a:rPr lang="en-US" dirty="0"/>
              <a:t>Development Phasing – Scenic Oaks West Third timeline, utilities, future phases</a:t>
            </a:r>
          </a:p>
          <a:p>
            <a:pPr marL="0" indent="0" fontAlgn="ctr">
              <a:buNone/>
            </a:pPr>
            <a:r>
              <a:rPr lang="en-US" dirty="0"/>
              <a:t>Lot Mix – creation of pockets of HOA administered Villa projects along with single family.  Following the success of mixing Villas projects into the later phases of the Scenic Oaks development and both platted phases of Scenic Oaks West.</a:t>
            </a:r>
          </a:p>
          <a:p>
            <a:pPr marL="0" indent="0" fontAlgn="ctr">
              <a:buNone/>
            </a:pPr>
            <a:r>
              <a:rPr lang="en-US" dirty="0"/>
              <a:t>Impacts on neighbors – Connections to street network, utilities</a:t>
            </a:r>
          </a:p>
          <a:p>
            <a:pPr marL="0" indent="0" fontAlgn="ctr">
              <a:buNone/>
            </a:pPr>
            <a:r>
              <a:rPr lang="en-US" dirty="0"/>
              <a:t>Environmental – Avoidance of delineated wetlands, work near Shoreland and Floodplain of Willow Creek Reservoir</a:t>
            </a:r>
          </a:p>
          <a:p>
            <a:pPr marL="0" indent="0" fontAlgn="ctr">
              <a:buNone/>
            </a:pPr>
            <a:r>
              <a:rPr lang="en-US" dirty="0"/>
              <a:t>Airport Zoning – requirement for 1+ acre lots</a:t>
            </a:r>
          </a:p>
        </p:txBody>
      </p:sp>
    </p:spTree>
    <p:extLst>
      <p:ext uri="{BB962C8B-B14F-4D97-AF65-F5344CB8AC3E}">
        <p14:creationId xmlns:p14="http://schemas.microsoft.com/office/powerpoint/2010/main" val="4244733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Application Process</a:t>
            </a:r>
          </a:p>
        </p:txBody>
      </p:sp>
      <p:graphicFrame>
        <p:nvGraphicFramePr>
          <p:cNvPr id="6" name="Diagram 5"/>
          <p:cNvGraphicFramePr/>
          <p:nvPr>
            <p:extLst>
              <p:ext uri="{D42A27DB-BD31-4B8C-83A1-F6EECF244321}">
                <p14:modId xmlns:p14="http://schemas.microsoft.com/office/powerpoint/2010/main" val="552505421"/>
              </p:ext>
            </p:extLst>
          </p:nvPr>
        </p:nvGraphicFramePr>
        <p:xfrm>
          <a:off x="1626798" y="1423359"/>
          <a:ext cx="8938404" cy="50205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9608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047" y="1219476"/>
            <a:ext cx="4605556" cy="571212"/>
          </a:xfrm>
        </p:spPr>
        <p:txBody>
          <a:bodyPr>
            <a:normAutofit/>
          </a:bodyPr>
          <a:lstStyle/>
          <a:p>
            <a:r>
              <a:rPr lang="en-US" b="1" dirty="0"/>
              <a:t>Zoning</a:t>
            </a:r>
          </a:p>
        </p:txBody>
      </p:sp>
      <p:sp>
        <p:nvSpPr>
          <p:cNvPr id="4" name="Text Placeholder 3"/>
          <p:cNvSpPr>
            <a:spLocks noGrp="1"/>
          </p:cNvSpPr>
          <p:nvPr>
            <p:ph type="body" sz="half" idx="2"/>
          </p:nvPr>
        </p:nvSpPr>
        <p:spPr>
          <a:xfrm>
            <a:off x="1045197" y="1901686"/>
            <a:ext cx="8768038" cy="3861284"/>
          </a:xfrm>
        </p:spPr>
        <p:txBody>
          <a:bodyPr>
            <a:normAutofit/>
          </a:bodyPr>
          <a:lstStyle/>
          <a:p>
            <a:pPr marL="285750" indent="-285750">
              <a:buFont typeface="Arial" panose="020B0604020202020204" pitchFamily="34" charset="0"/>
              <a:buChar char="•"/>
            </a:pPr>
            <a:r>
              <a:rPr lang="en-US" dirty="0"/>
              <a:t>R-1 and </a:t>
            </a:r>
            <a:r>
              <a:rPr lang="en-US" dirty="0" smtClean="0"/>
              <a:t>R-2 </a:t>
            </a:r>
            <a:r>
              <a:rPr lang="en-US" dirty="0"/>
              <a:t>– All lots proposed follow the R-1 zoning.  Only a portion of what will be platted as Scenic Oaks West Third is zoned </a:t>
            </a:r>
            <a:r>
              <a:rPr lang="en-US" dirty="0" smtClean="0"/>
              <a:t>R-2.  R-2 zoning does allow for duplex, triplex and </a:t>
            </a:r>
            <a:r>
              <a:rPr lang="en-US" dirty="0" err="1" smtClean="0"/>
              <a:t>quadplex</a:t>
            </a:r>
            <a:r>
              <a:rPr lang="en-US" dirty="0" smtClean="0"/>
              <a:t> units.  The developer maintains architectural review and approval of all buildings and will not allow for any structure other than single family detached within the development.  </a:t>
            </a:r>
            <a:endParaRPr lang="en-US" dirty="0"/>
          </a:p>
          <a:p>
            <a:pPr marL="285750" indent="-285750">
              <a:buFont typeface="Arial" panose="020B0604020202020204" pitchFamily="34" charset="0"/>
              <a:buChar char="•"/>
            </a:pPr>
            <a:r>
              <a:rPr lang="en-US" dirty="0"/>
              <a:t>Permitted use – Mixed Single-Family</a:t>
            </a:r>
          </a:p>
          <a:p>
            <a:pPr marL="285750" indent="-285750">
              <a:buFont typeface="Arial" panose="020B0604020202020204" pitchFamily="34" charset="0"/>
              <a:buChar char="•"/>
            </a:pPr>
            <a:r>
              <a:rPr lang="en-US" dirty="0"/>
              <a:t>Minimum allowed lot dimensions: 5000 sq ft and 60 foot width – most lots are between 80 and 100 feet in width.</a:t>
            </a:r>
          </a:p>
          <a:p>
            <a:pPr marL="285750" indent="-285750">
              <a:buFont typeface="Arial" panose="020B0604020202020204" pitchFamily="34" charset="0"/>
              <a:buChar char="•"/>
            </a:pPr>
            <a:r>
              <a:rPr lang="en-US" dirty="0"/>
              <a:t>Building Setbacks</a:t>
            </a:r>
          </a:p>
          <a:p>
            <a:pPr marL="742950" lvl="1" indent="-285750">
              <a:buFont typeface="Arial" panose="020B0604020202020204" pitchFamily="34" charset="0"/>
              <a:buChar char="•"/>
            </a:pPr>
            <a:r>
              <a:rPr lang="en-US" dirty="0"/>
              <a:t>15’ Front – developer will continue the maintaining a minimum of 20 feet to the garage</a:t>
            </a:r>
          </a:p>
          <a:p>
            <a:pPr marL="742950" lvl="1" indent="-285750">
              <a:buFont typeface="Arial" panose="020B0604020202020204" pitchFamily="34" charset="0"/>
              <a:buChar char="•"/>
            </a:pPr>
            <a:r>
              <a:rPr lang="en-US" dirty="0"/>
              <a:t>5’ Interior Side</a:t>
            </a:r>
          </a:p>
          <a:p>
            <a:pPr marL="742950" lvl="1" indent="-285750">
              <a:buFont typeface="Arial" panose="020B0604020202020204" pitchFamily="34" charset="0"/>
              <a:buChar char="•"/>
            </a:pPr>
            <a:r>
              <a:rPr lang="en-US" dirty="0"/>
              <a:t>12’ Street Side</a:t>
            </a:r>
          </a:p>
          <a:p>
            <a:pPr marL="742950" lvl="1" indent="-285750">
              <a:buFont typeface="Arial" panose="020B0604020202020204" pitchFamily="34" charset="0"/>
              <a:buChar char="•"/>
            </a:pPr>
            <a:r>
              <a:rPr lang="en-US" dirty="0"/>
              <a:t>12’ Minimum Sum of Interior Side Yards</a:t>
            </a:r>
          </a:p>
          <a:p>
            <a:pPr marL="742950" lvl="1" indent="-285750">
              <a:buFont typeface="Arial" panose="020B0604020202020204" pitchFamily="34" charset="0"/>
              <a:buChar char="•"/>
            </a:pPr>
            <a:r>
              <a:rPr lang="en-US" dirty="0"/>
              <a:t>20’ rear</a:t>
            </a:r>
          </a:p>
          <a:p>
            <a:pPr marL="285750" indent="-285750">
              <a:buFont typeface="Arial" panose="020B0604020202020204" pitchFamily="34" charset="0"/>
              <a:buChar char="•"/>
            </a:pPr>
            <a:r>
              <a:rPr lang="en-US" dirty="0"/>
              <a:t>Building height Max – 35 feet</a:t>
            </a:r>
          </a:p>
          <a:p>
            <a:endParaRPr lang="en-US" dirty="0"/>
          </a:p>
          <a:p>
            <a:endParaRPr lang="en-US" dirty="0"/>
          </a:p>
          <a:p>
            <a:endParaRPr lang="en-US" dirty="0"/>
          </a:p>
        </p:txBody>
      </p:sp>
      <p:sp>
        <p:nvSpPr>
          <p:cNvPr id="6" name="TextBox 5"/>
          <p:cNvSpPr txBox="1"/>
          <p:nvPr/>
        </p:nvSpPr>
        <p:spPr>
          <a:xfrm>
            <a:off x="389726" y="357702"/>
            <a:ext cx="4150560" cy="861774"/>
          </a:xfrm>
          <a:prstGeom prst="rect">
            <a:avLst/>
          </a:prstGeom>
          <a:noFill/>
        </p:spPr>
        <p:txBody>
          <a:bodyPr wrap="none" rtlCol="0">
            <a:spAutoFit/>
          </a:bodyPr>
          <a:lstStyle/>
          <a:p>
            <a:r>
              <a:rPr lang="en-US" sz="5000" dirty="0"/>
              <a:t>Permitted Uses</a:t>
            </a:r>
          </a:p>
        </p:txBody>
      </p:sp>
    </p:spTree>
    <p:extLst>
      <p:ext uri="{BB962C8B-B14F-4D97-AF65-F5344CB8AC3E}">
        <p14:creationId xmlns:p14="http://schemas.microsoft.com/office/powerpoint/2010/main" val="2887619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0066" y="132660"/>
            <a:ext cx="8078925" cy="571212"/>
          </a:xfrm>
        </p:spPr>
        <p:txBody>
          <a:bodyPr>
            <a:normAutofit/>
          </a:bodyPr>
          <a:lstStyle/>
          <a:p>
            <a:r>
              <a:rPr lang="en-US" b="1" dirty="0"/>
              <a:t>General Development Plan</a:t>
            </a:r>
          </a:p>
        </p:txBody>
      </p:sp>
      <p:sp>
        <p:nvSpPr>
          <p:cNvPr id="4" name="Text Placeholder 3"/>
          <p:cNvSpPr>
            <a:spLocks noGrp="1"/>
          </p:cNvSpPr>
          <p:nvPr>
            <p:ph type="body" sz="half" idx="2"/>
          </p:nvPr>
        </p:nvSpPr>
        <p:spPr>
          <a:xfrm>
            <a:off x="839788" y="1558637"/>
            <a:ext cx="3932237" cy="4310351"/>
          </a:xfrm>
        </p:spPr>
        <p:txBody>
          <a:bodyPr/>
          <a:lstStyle/>
          <a:p>
            <a:endParaRPr lang="en-US" dirty="0">
              <a:solidFill>
                <a:srgbClr val="FF0000"/>
              </a:solidFill>
            </a:endParaRPr>
          </a:p>
        </p:txBody>
      </p:sp>
      <p:pic>
        <p:nvPicPr>
          <p:cNvPr id="103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796057" y="-1257792"/>
            <a:ext cx="5970407" cy="9760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5007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3367" y="355690"/>
            <a:ext cx="7927850" cy="499076"/>
          </a:xfrm>
        </p:spPr>
        <p:txBody>
          <a:bodyPr>
            <a:normAutofit fontScale="90000"/>
          </a:bodyPr>
          <a:lstStyle/>
          <a:p>
            <a:r>
              <a:rPr lang="en-US" b="1" dirty="0"/>
              <a:t>Sanitary Sewer – Gravity vs Lift Stations</a:t>
            </a:r>
          </a:p>
        </p:txBody>
      </p:sp>
      <p:sp>
        <p:nvSpPr>
          <p:cNvPr id="4" name="Text Placeholder 3"/>
          <p:cNvSpPr>
            <a:spLocks noGrp="1"/>
          </p:cNvSpPr>
          <p:nvPr>
            <p:ph type="body" sz="half" idx="2"/>
          </p:nvPr>
        </p:nvSpPr>
        <p:spPr>
          <a:xfrm>
            <a:off x="839788" y="1558637"/>
            <a:ext cx="3932237" cy="4310351"/>
          </a:xfrm>
        </p:spPr>
        <p:txBody>
          <a:bodyPr/>
          <a:lstStyle/>
          <a:p>
            <a:endParaRPr 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824018" y="-1076555"/>
            <a:ext cx="5918921" cy="9658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6475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Traffic Impacts</a:t>
            </a:r>
          </a:p>
        </p:txBody>
      </p:sp>
      <p:sp>
        <p:nvSpPr>
          <p:cNvPr id="3" name="Content Placeholder 2"/>
          <p:cNvSpPr>
            <a:spLocks noGrp="1"/>
          </p:cNvSpPr>
          <p:nvPr>
            <p:ph idx="1"/>
          </p:nvPr>
        </p:nvSpPr>
        <p:spPr>
          <a:xfrm>
            <a:off x="838200" y="1690688"/>
            <a:ext cx="10515600" cy="4486275"/>
          </a:xfrm>
        </p:spPr>
        <p:txBody>
          <a:bodyPr/>
          <a:lstStyle/>
          <a:p>
            <a:pPr marL="0" indent="0">
              <a:buNone/>
            </a:pPr>
            <a:r>
              <a:rPr lang="en-US" dirty="0"/>
              <a:t>171 lots at 9.44 average trips per day equates to 1614 additional trips per day.  The local street system was been designed for the addition of these lots.</a:t>
            </a:r>
          </a:p>
          <a:p>
            <a:pPr marL="0" indent="0">
              <a:buNone/>
            </a:pPr>
            <a:endParaRPr lang="en-US" dirty="0"/>
          </a:p>
          <a:p>
            <a:pPr marL="0" indent="0">
              <a:buNone/>
            </a:pPr>
            <a:r>
              <a:rPr lang="en-US" dirty="0"/>
              <a:t>48</a:t>
            </a:r>
            <a:r>
              <a:rPr lang="en-US" baseline="30000" dirty="0"/>
              <a:t>th</a:t>
            </a:r>
            <a:r>
              <a:rPr lang="en-US" dirty="0"/>
              <a:t> Street SW had a 2018 ADT of 3350 vehicles/day and has the capacity to handle the increased traffic.</a:t>
            </a:r>
          </a:p>
          <a:p>
            <a:pPr marL="0" indent="0">
              <a:buNone/>
            </a:pPr>
            <a:endParaRPr lang="en-US" dirty="0"/>
          </a:p>
          <a:p>
            <a:pPr marL="0" indent="0">
              <a:buNone/>
            </a:pPr>
            <a:r>
              <a:rPr lang="en-US" dirty="0"/>
              <a:t>ROCOG 2045 Long Range Transportation Plan identifies intersections of 48</a:t>
            </a:r>
            <a:r>
              <a:rPr lang="en-US" baseline="30000" dirty="0"/>
              <a:t>th</a:t>
            </a:r>
            <a:r>
              <a:rPr lang="en-US" dirty="0"/>
              <a:t> Street SW and 11</a:t>
            </a:r>
            <a:r>
              <a:rPr lang="en-US" baseline="30000" dirty="0"/>
              <a:t>th</a:t>
            </a:r>
            <a:r>
              <a:rPr lang="en-US" dirty="0"/>
              <a:t> Ave SW and Bamber Valley Rd as low cost intersection improvement program locations. </a:t>
            </a:r>
          </a:p>
          <a:p>
            <a:pPr marL="0" indent="0">
              <a:buNone/>
            </a:pPr>
            <a:endParaRPr lang="en-US" dirty="0"/>
          </a:p>
        </p:txBody>
      </p:sp>
    </p:spTree>
    <p:extLst>
      <p:ext uri="{BB962C8B-B14F-4D97-AF65-F5344CB8AC3E}">
        <p14:creationId xmlns:p14="http://schemas.microsoft.com/office/powerpoint/2010/main" val="2931801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A9C3BD13DEDA4B821E9A5E066E8856" ma:contentTypeVersion="14" ma:contentTypeDescription="Create a new document." ma:contentTypeScope="" ma:versionID="a84b4d49a7bbeaf0c104f40be72331b2">
  <xsd:schema xmlns:xsd="http://www.w3.org/2001/XMLSchema" xmlns:xs="http://www.w3.org/2001/XMLSchema" xmlns:p="http://schemas.microsoft.com/office/2006/metadata/properties" xmlns:ns1="http://schemas.microsoft.com/sharepoint/v3" xmlns:ns3="14747498-61e2-404a-8fdd-aa9d2850c18e" xmlns:ns4="893f8f77-6667-4781-8604-dd02633b93e5" targetNamespace="http://schemas.microsoft.com/office/2006/metadata/properties" ma:root="true" ma:fieldsID="d9023facc1af5466e43f117d29a735d9" ns1:_="" ns3:_="" ns4:_="">
    <xsd:import namespace="http://schemas.microsoft.com/sharepoint/v3"/>
    <xsd:import namespace="14747498-61e2-404a-8fdd-aa9d2850c18e"/>
    <xsd:import namespace="893f8f77-6667-4781-8604-dd02633b93e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1:_ip_UnifiedCompliancePolicyProperties" minOccurs="0"/>
                <xsd:element ref="ns1:_ip_UnifiedCompliancePolicyUIAction"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LengthInSecond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747498-61e2-404a-8fdd-aa9d2850c18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3f8f77-6667-4781-8604-dd02633b93e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821B47-F92E-46B1-8CAA-03A5B7F6F2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4747498-61e2-404a-8fdd-aa9d2850c18e"/>
    <ds:schemaRef ds:uri="893f8f77-6667-4781-8604-dd02633b93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F86A82-E8B4-4DB1-88A0-C859D44EF83B}">
  <ds:schemaRefs>
    <ds:schemaRef ds:uri="http://purl.org/dc/terms/"/>
    <ds:schemaRef ds:uri="http://schemas.microsoft.com/office/2006/documentManagement/types"/>
    <ds:schemaRef ds:uri="http://purl.org/dc/dcmitype/"/>
    <ds:schemaRef ds:uri="14747498-61e2-404a-8fdd-aa9d2850c18e"/>
    <ds:schemaRef ds:uri="893f8f77-6667-4781-8604-dd02633b93e5"/>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 ds:uri="http://www.w3.org/XML/1998/namespace"/>
  </ds:schemaRefs>
</ds:datastoreItem>
</file>

<file path=customXml/itemProps3.xml><?xml version="1.0" encoding="utf-8"?>
<ds:datastoreItem xmlns:ds="http://schemas.openxmlformats.org/officeDocument/2006/customXml" ds:itemID="{1B932F30-D788-46F0-ADAA-EBE78E54DB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439</TotalTime>
  <Words>712</Words>
  <Application>Microsoft Office PowerPoint</Application>
  <PresentationFormat>Custom</PresentationFormat>
  <Paragraphs>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Scenic Oaks West/Lakeview General Development Plan</vt:lpstr>
      <vt:lpstr>Overview</vt:lpstr>
      <vt:lpstr>Introduction</vt:lpstr>
      <vt:lpstr>About our Project</vt:lpstr>
      <vt:lpstr>The Application Process</vt:lpstr>
      <vt:lpstr>Zoning</vt:lpstr>
      <vt:lpstr>General Development Plan</vt:lpstr>
      <vt:lpstr>Sanitary Sewer – Gravity vs Lift Stations</vt:lpstr>
      <vt:lpstr>Traffic Impacts</vt:lpstr>
      <vt:lpstr>Environmental Features</vt:lpstr>
      <vt:lpstr>Q&amp;A</vt:lpstr>
      <vt:lpstr>Still have Questions?</vt:lpstr>
    </vt:vector>
  </TitlesOfParts>
  <Company>City of Rochester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Neighborhood Information Meeting</dc:title>
  <dc:creator>Schuler, Jessica</dc:creator>
  <cp:lastModifiedBy>Windows User</cp:lastModifiedBy>
  <cp:revision>30</cp:revision>
  <dcterms:created xsi:type="dcterms:W3CDTF">2022-11-30T16:54:25Z</dcterms:created>
  <dcterms:modified xsi:type="dcterms:W3CDTF">2024-01-15T16:58:12Z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0x0101001BA9C3BD13DEDA4B821E9A5E066E8856</vt:lpwstr>
  </property>
</Properties>
</file>