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3" r:id="rId6"/>
    <p:sldId id="271" r:id="rId7"/>
    <p:sldId id="273" r:id="rId8"/>
    <p:sldId id="265" r:id="rId9"/>
    <p:sldId id="264" r:id="rId10"/>
    <p:sldId id="268" r:id="rId11"/>
    <p:sldId id="269" r:id="rId12"/>
    <p:sldId id="270" r:id="rId13"/>
    <p:sldId id="274" r:id="rId14"/>
    <p:sldId id="266" r:id="rId15"/>
    <p:sldId id="267"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D580"/>
    <a:srgbClr val="A5BAC9"/>
    <a:srgbClr val="0058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p:scale>
          <a:sx n="120" d="100"/>
          <a:sy n="120" d="100"/>
        </p:scale>
        <p:origin x="232"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CF9E4-C653-46CC-BA59-9127CA78AFC0}"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497778D1-B5F0-443A-9BB8-8A5AA529AD62}">
      <dgm:prSet phldrT="[Text]" custT="1"/>
      <dgm:spPr>
        <a:solidFill>
          <a:srgbClr val="A5BAC9"/>
        </a:solidFill>
        <a:ln w="19050">
          <a:solidFill>
            <a:srgbClr val="00586F"/>
          </a:solidFill>
        </a:ln>
      </dgm:spPr>
      <dgm:t>
        <a:bodyPr/>
        <a:lstStyle/>
        <a:p>
          <a:r>
            <a:rPr lang="en-US" sz="1400" b="1" dirty="0">
              <a:solidFill>
                <a:schemeClr val="tx1"/>
              </a:solidFill>
            </a:rPr>
            <a:t>Applicant meets with City Teammates to review application requirements</a:t>
          </a:r>
        </a:p>
      </dgm:t>
    </dgm:pt>
    <dgm:pt modelId="{6C5F8D96-727D-4C7D-A891-5DCC8CDFFA07}" type="parTrans" cxnId="{0C372E81-A265-4EA6-833B-79E9791FBF3A}">
      <dgm:prSet/>
      <dgm:spPr/>
      <dgm:t>
        <a:bodyPr/>
        <a:lstStyle/>
        <a:p>
          <a:endParaRPr lang="en-US"/>
        </a:p>
      </dgm:t>
    </dgm:pt>
    <dgm:pt modelId="{3F5E3B7F-C703-4FB8-BE45-9156CE60949B}" type="sibTrans" cxnId="{0C372E81-A265-4EA6-833B-79E9791FBF3A}">
      <dgm:prSet/>
      <dgm:spPr>
        <a:solidFill>
          <a:srgbClr val="A5BAC9"/>
        </a:solidFill>
        <a:ln w="19050">
          <a:solidFill>
            <a:srgbClr val="00586F"/>
          </a:solidFill>
        </a:ln>
      </dgm:spPr>
      <dgm:t>
        <a:bodyPr/>
        <a:lstStyle/>
        <a:p>
          <a:endParaRPr lang="en-US"/>
        </a:p>
      </dgm:t>
    </dgm:pt>
    <dgm:pt modelId="{D09C4319-8B1A-4DDA-AC47-E359391A0595}">
      <dgm:prSet phldrT="[Text]"/>
      <dgm:spPr>
        <a:solidFill>
          <a:srgbClr val="EFD580"/>
        </a:solidFill>
        <a:ln w="19050">
          <a:solidFill>
            <a:srgbClr val="00586F"/>
          </a:solidFill>
        </a:ln>
      </dgm:spPr>
      <dgm:t>
        <a:bodyPr/>
        <a:lstStyle/>
        <a:p>
          <a:r>
            <a:rPr lang="en-US" b="1" dirty="0">
              <a:solidFill>
                <a:schemeClr val="tx1"/>
              </a:solidFill>
            </a:rPr>
            <a:t>GET INVOLVED: </a:t>
          </a:r>
        </a:p>
        <a:p>
          <a:r>
            <a:rPr lang="en-US" b="1" dirty="0">
              <a:solidFill>
                <a:schemeClr val="tx1"/>
              </a:solidFill>
            </a:rPr>
            <a:t>Attend Applicant-hosted Neighborhood Information Meeting</a:t>
          </a:r>
        </a:p>
      </dgm:t>
    </dgm:pt>
    <dgm:pt modelId="{59A11ABC-972D-4C83-92AA-0BECB80D9C52}" type="parTrans" cxnId="{571588DA-2552-49A9-A440-407F35BEE463}">
      <dgm:prSet/>
      <dgm:spPr/>
      <dgm:t>
        <a:bodyPr/>
        <a:lstStyle/>
        <a:p>
          <a:endParaRPr lang="en-US"/>
        </a:p>
      </dgm:t>
    </dgm:pt>
    <dgm:pt modelId="{485484B8-BD8D-48F9-BF33-C391E04CCC15}" type="sibTrans" cxnId="{571588DA-2552-49A9-A440-407F35BEE463}">
      <dgm:prSet/>
      <dgm:spPr>
        <a:solidFill>
          <a:srgbClr val="A5BAC9"/>
        </a:solidFill>
        <a:ln w="19050">
          <a:solidFill>
            <a:srgbClr val="00586F"/>
          </a:solidFill>
        </a:ln>
      </dgm:spPr>
      <dgm:t>
        <a:bodyPr/>
        <a:lstStyle/>
        <a:p>
          <a:endParaRPr lang="en-US"/>
        </a:p>
      </dgm:t>
    </dgm:pt>
    <dgm:pt modelId="{F594E54F-0DF3-41FA-82C3-607CB99C0201}">
      <dgm:prSet phldrT="[Text]"/>
      <dgm:spPr>
        <a:solidFill>
          <a:srgbClr val="A5BAC9"/>
        </a:solidFill>
        <a:ln w="19050">
          <a:solidFill>
            <a:srgbClr val="00586F"/>
          </a:solidFill>
        </a:ln>
      </dgm:spPr>
      <dgm:t>
        <a:bodyPr/>
        <a:lstStyle/>
        <a:p>
          <a:r>
            <a:rPr lang="en-US" b="1" dirty="0">
              <a:solidFill>
                <a:schemeClr val="tx1"/>
              </a:solidFill>
            </a:rPr>
            <a:t>Applicant submits Development Application within 30 days of Neighborhood Information Meeting</a:t>
          </a:r>
        </a:p>
      </dgm:t>
    </dgm:pt>
    <dgm:pt modelId="{F8AAA13B-5159-4197-BE2D-CB836F70D49E}" type="parTrans" cxnId="{4C007A6D-02EB-4515-B1E3-E753908D6014}">
      <dgm:prSet/>
      <dgm:spPr/>
      <dgm:t>
        <a:bodyPr/>
        <a:lstStyle/>
        <a:p>
          <a:endParaRPr lang="en-US"/>
        </a:p>
      </dgm:t>
    </dgm:pt>
    <dgm:pt modelId="{29A9F83A-58B7-4E96-B6B8-8EAD92715EFD}" type="sibTrans" cxnId="{4C007A6D-02EB-4515-B1E3-E753908D6014}">
      <dgm:prSet/>
      <dgm:spPr>
        <a:solidFill>
          <a:srgbClr val="A5BAC9"/>
        </a:solidFill>
        <a:ln w="19050">
          <a:solidFill>
            <a:srgbClr val="00586F"/>
          </a:solidFill>
        </a:ln>
      </dgm:spPr>
      <dgm:t>
        <a:bodyPr/>
        <a:lstStyle/>
        <a:p>
          <a:endParaRPr lang="en-US"/>
        </a:p>
      </dgm:t>
    </dgm:pt>
    <dgm:pt modelId="{228C9BCE-DEB4-4206-9CC7-9C58BDA8B847}">
      <dgm:prSet phldrT="[Text]"/>
      <dgm:spPr>
        <a:solidFill>
          <a:srgbClr val="A5BAC9"/>
        </a:solidFill>
        <a:ln w="19050">
          <a:solidFill>
            <a:srgbClr val="00586F"/>
          </a:solidFill>
        </a:ln>
      </dgm:spPr>
      <dgm:t>
        <a:bodyPr/>
        <a:lstStyle/>
        <a:p>
          <a:r>
            <a:rPr lang="en-US" b="1" dirty="0">
              <a:solidFill>
                <a:schemeClr val="tx1"/>
              </a:solidFill>
            </a:rPr>
            <a:t>Full Application Review by City, County, &amp; State departments within 14 days of receiving application</a:t>
          </a:r>
        </a:p>
      </dgm:t>
    </dgm:pt>
    <dgm:pt modelId="{656635C3-7B2C-4045-91D5-CBFA14169054}" type="parTrans" cxnId="{96BD3492-C53B-478B-995B-64AEC967940B}">
      <dgm:prSet/>
      <dgm:spPr/>
      <dgm:t>
        <a:bodyPr/>
        <a:lstStyle/>
        <a:p>
          <a:endParaRPr lang="en-US"/>
        </a:p>
      </dgm:t>
    </dgm:pt>
    <dgm:pt modelId="{F49522FD-9581-446B-B339-5049961720FD}" type="sibTrans" cxnId="{96BD3492-C53B-478B-995B-64AEC967940B}">
      <dgm:prSet/>
      <dgm:spPr>
        <a:solidFill>
          <a:srgbClr val="A5BAC9"/>
        </a:solidFill>
        <a:ln w="19050">
          <a:solidFill>
            <a:srgbClr val="00586F"/>
          </a:solidFill>
        </a:ln>
      </dgm:spPr>
      <dgm:t>
        <a:bodyPr/>
        <a:lstStyle/>
        <a:p>
          <a:endParaRPr lang="en-US"/>
        </a:p>
      </dgm:t>
    </dgm:pt>
    <dgm:pt modelId="{1B4FC8D5-D2BC-4E53-A64F-7A51111E84C3}">
      <dgm:prSet phldrT="[Text]"/>
      <dgm:spPr>
        <a:solidFill>
          <a:srgbClr val="A5BAC9"/>
        </a:solidFill>
        <a:ln w="19050">
          <a:solidFill>
            <a:srgbClr val="00586F"/>
          </a:solidFill>
        </a:ln>
      </dgm:spPr>
      <dgm:t>
        <a:bodyPr/>
        <a:lstStyle/>
        <a:p>
          <a:r>
            <a:rPr lang="en-US" b="1">
              <a:solidFill>
                <a:schemeClr val="tx1"/>
              </a:solidFill>
            </a:rPr>
            <a:t>If application meets all requirements, application is approved</a:t>
          </a:r>
        </a:p>
      </dgm:t>
    </dgm:pt>
    <dgm:pt modelId="{B1559DB8-933A-41D1-B411-669A4578976D}" type="parTrans" cxnId="{0D0D2E81-0090-48DA-B8DF-ECF2017A9EAD}">
      <dgm:prSet/>
      <dgm:spPr/>
      <dgm:t>
        <a:bodyPr/>
        <a:lstStyle/>
        <a:p>
          <a:endParaRPr lang="en-US"/>
        </a:p>
      </dgm:t>
    </dgm:pt>
    <dgm:pt modelId="{FC51D991-92A5-4CE8-B69F-A17C59E1AFE6}" type="sibTrans" cxnId="{0D0D2E81-0090-48DA-B8DF-ECF2017A9EAD}">
      <dgm:prSet/>
      <dgm:spPr>
        <a:solidFill>
          <a:srgbClr val="A5BAC9"/>
        </a:solidFill>
        <a:ln w="19050">
          <a:solidFill>
            <a:srgbClr val="00586F"/>
          </a:solidFill>
        </a:ln>
      </dgm:spPr>
      <dgm:t>
        <a:bodyPr/>
        <a:lstStyle/>
        <a:p>
          <a:endParaRPr lang="en-US"/>
        </a:p>
      </dgm:t>
    </dgm:pt>
    <dgm:pt modelId="{35D17443-6269-4F5D-BFF4-FD7DCD555F16}">
      <dgm:prSet phldrT="[Text]"/>
      <dgm:spPr>
        <a:solidFill>
          <a:srgbClr val="A5BAC9"/>
        </a:solidFill>
        <a:ln w="19050">
          <a:solidFill>
            <a:srgbClr val="00586F"/>
          </a:solidFill>
        </a:ln>
      </dgm:spPr>
      <dgm:t>
        <a:bodyPr/>
        <a:lstStyle/>
        <a:p>
          <a:r>
            <a:rPr lang="en-US" b="1">
              <a:solidFill>
                <a:schemeClr val="tx1"/>
              </a:solidFill>
            </a:rPr>
            <a:t>Applicant completes other required applications &amp; sign-offs (i.e. building permit, grading permit, etc.)</a:t>
          </a:r>
        </a:p>
      </dgm:t>
    </dgm:pt>
    <dgm:pt modelId="{D29C3AE5-4D5B-4FCD-9B99-08A33CEAD376}" type="parTrans" cxnId="{26CBF70D-25C3-4DF4-A977-A91C8896E750}">
      <dgm:prSet/>
      <dgm:spPr/>
      <dgm:t>
        <a:bodyPr/>
        <a:lstStyle/>
        <a:p>
          <a:endParaRPr lang="en-US"/>
        </a:p>
      </dgm:t>
    </dgm:pt>
    <dgm:pt modelId="{31CB09A0-E08C-4BB9-87AE-B31A7D18D688}" type="sibTrans" cxnId="{26CBF70D-25C3-4DF4-A977-A91C8896E750}">
      <dgm:prSet/>
      <dgm:spPr>
        <a:solidFill>
          <a:srgbClr val="A5BAC9"/>
        </a:solidFill>
        <a:ln w="19050">
          <a:solidFill>
            <a:srgbClr val="00586F"/>
          </a:solidFill>
        </a:ln>
      </dgm:spPr>
      <dgm:t>
        <a:bodyPr/>
        <a:lstStyle/>
        <a:p>
          <a:endParaRPr lang="en-US"/>
        </a:p>
      </dgm:t>
    </dgm:pt>
    <dgm:pt modelId="{1FE34027-5170-489B-9DEC-2EF3E5804B56}">
      <dgm:prSet phldrT="[Text]"/>
      <dgm:spPr>
        <a:solidFill>
          <a:srgbClr val="A5BAC9"/>
        </a:solidFill>
        <a:ln w="19050">
          <a:solidFill>
            <a:srgbClr val="00586F"/>
          </a:solidFill>
        </a:ln>
      </dgm:spPr>
      <dgm:t>
        <a:bodyPr/>
        <a:lstStyle/>
        <a:p>
          <a:r>
            <a:rPr lang="en-US" b="1" dirty="0">
              <a:solidFill>
                <a:schemeClr val="tx1"/>
              </a:solidFill>
            </a:rPr>
            <a:t>Applicant proceeds with Project</a:t>
          </a:r>
        </a:p>
      </dgm:t>
    </dgm:pt>
    <dgm:pt modelId="{2E1D2504-ADC8-4825-BD97-62F1E79D4777}" type="parTrans" cxnId="{6DA317EE-580E-4025-BEF7-8C63B2AA1B96}">
      <dgm:prSet/>
      <dgm:spPr/>
      <dgm:t>
        <a:bodyPr/>
        <a:lstStyle/>
        <a:p>
          <a:endParaRPr lang="en-US"/>
        </a:p>
      </dgm:t>
    </dgm:pt>
    <dgm:pt modelId="{BAE11369-6FE5-4473-8B92-9FED06D83686}" type="sibTrans" cxnId="{6DA317EE-580E-4025-BEF7-8C63B2AA1B96}">
      <dgm:prSet/>
      <dgm:spPr/>
      <dgm:t>
        <a:bodyPr/>
        <a:lstStyle/>
        <a:p>
          <a:endParaRPr lang="en-US"/>
        </a:p>
      </dgm:t>
    </dgm:pt>
    <dgm:pt modelId="{EBF78C41-9950-40BB-9A89-E519681E40E3}" type="pres">
      <dgm:prSet presAssocID="{BB4CF9E4-C653-46CC-BA59-9127CA78AFC0}" presName="diagram" presStyleCnt="0">
        <dgm:presLayoutVars>
          <dgm:dir/>
          <dgm:resizeHandles val="exact"/>
        </dgm:presLayoutVars>
      </dgm:prSet>
      <dgm:spPr/>
    </dgm:pt>
    <dgm:pt modelId="{BEDACE1A-069B-4E8C-94D7-3305724A026F}" type="pres">
      <dgm:prSet presAssocID="{497778D1-B5F0-443A-9BB8-8A5AA529AD62}" presName="node" presStyleLbl="node1" presStyleIdx="0" presStyleCnt="7" custScaleX="161051" custScaleY="161051">
        <dgm:presLayoutVars>
          <dgm:bulletEnabled val="1"/>
        </dgm:presLayoutVars>
      </dgm:prSet>
      <dgm:spPr/>
    </dgm:pt>
    <dgm:pt modelId="{F6B02BCD-DAF4-49D8-9013-91CA8FFAC98A}" type="pres">
      <dgm:prSet presAssocID="{3F5E3B7F-C703-4FB8-BE45-9156CE60949B}" presName="sibTrans" presStyleLbl="sibTrans2D1" presStyleIdx="0" presStyleCnt="6" custScaleX="82645" custScaleY="82645"/>
      <dgm:spPr/>
    </dgm:pt>
    <dgm:pt modelId="{F24C034C-33AA-452D-8A1C-9D388D432140}" type="pres">
      <dgm:prSet presAssocID="{3F5E3B7F-C703-4FB8-BE45-9156CE60949B}" presName="connectorText" presStyleLbl="sibTrans2D1" presStyleIdx="0" presStyleCnt="6"/>
      <dgm:spPr/>
    </dgm:pt>
    <dgm:pt modelId="{DDD10303-53EB-4C02-9697-02DB836CF488}" type="pres">
      <dgm:prSet presAssocID="{D09C4319-8B1A-4DDA-AC47-E359391A0595}" presName="node" presStyleLbl="node1" presStyleIdx="1" presStyleCnt="7" custScaleX="161051" custScaleY="161051">
        <dgm:presLayoutVars>
          <dgm:bulletEnabled val="1"/>
        </dgm:presLayoutVars>
      </dgm:prSet>
      <dgm:spPr/>
    </dgm:pt>
    <dgm:pt modelId="{CFC59094-9456-4F3B-916C-291AC585C0F1}" type="pres">
      <dgm:prSet presAssocID="{485484B8-BD8D-48F9-BF33-C391E04CCC15}" presName="sibTrans" presStyleLbl="sibTrans2D1" presStyleIdx="1" presStyleCnt="6" custScaleX="82645" custScaleY="82645"/>
      <dgm:spPr/>
    </dgm:pt>
    <dgm:pt modelId="{8AA6EEEA-2300-416F-B307-024829BBB26A}" type="pres">
      <dgm:prSet presAssocID="{485484B8-BD8D-48F9-BF33-C391E04CCC15}" presName="connectorText" presStyleLbl="sibTrans2D1" presStyleIdx="1" presStyleCnt="6"/>
      <dgm:spPr/>
    </dgm:pt>
    <dgm:pt modelId="{69CE5A7B-48F0-4F5D-876D-CC9B1B7DBCDE}" type="pres">
      <dgm:prSet presAssocID="{F594E54F-0DF3-41FA-82C3-607CB99C0201}" presName="node" presStyleLbl="node1" presStyleIdx="2" presStyleCnt="7" custScaleX="161051" custScaleY="161051">
        <dgm:presLayoutVars>
          <dgm:bulletEnabled val="1"/>
        </dgm:presLayoutVars>
      </dgm:prSet>
      <dgm:spPr/>
    </dgm:pt>
    <dgm:pt modelId="{CB9DD9B9-2D5F-4F5D-885E-9D6A23A02698}" type="pres">
      <dgm:prSet presAssocID="{29A9F83A-58B7-4E96-B6B8-8EAD92715EFD}" presName="sibTrans" presStyleLbl="sibTrans2D1" presStyleIdx="2" presStyleCnt="6" custScaleX="82645" custScaleY="82645"/>
      <dgm:spPr/>
    </dgm:pt>
    <dgm:pt modelId="{6FBEB018-FD8D-4BA5-AA15-6C6B61AA4AFC}" type="pres">
      <dgm:prSet presAssocID="{29A9F83A-58B7-4E96-B6B8-8EAD92715EFD}" presName="connectorText" presStyleLbl="sibTrans2D1" presStyleIdx="2" presStyleCnt="6"/>
      <dgm:spPr/>
    </dgm:pt>
    <dgm:pt modelId="{8C634E0F-969E-4659-86D5-E1102A229FAD}" type="pres">
      <dgm:prSet presAssocID="{228C9BCE-DEB4-4206-9CC7-9C58BDA8B847}" presName="node" presStyleLbl="node1" presStyleIdx="3" presStyleCnt="7" custScaleX="161051" custScaleY="161051">
        <dgm:presLayoutVars>
          <dgm:bulletEnabled val="1"/>
        </dgm:presLayoutVars>
      </dgm:prSet>
      <dgm:spPr/>
    </dgm:pt>
    <dgm:pt modelId="{DBEE45D5-FA95-4D7D-8178-8F6FA8389696}" type="pres">
      <dgm:prSet presAssocID="{F49522FD-9581-446B-B339-5049961720FD}" presName="sibTrans" presStyleLbl="sibTrans2D1" presStyleIdx="3" presStyleCnt="6" custScaleX="82645" custScaleY="82645"/>
      <dgm:spPr/>
    </dgm:pt>
    <dgm:pt modelId="{6498B20E-C776-494A-9142-6A62D5C7D73A}" type="pres">
      <dgm:prSet presAssocID="{F49522FD-9581-446B-B339-5049961720FD}" presName="connectorText" presStyleLbl="sibTrans2D1" presStyleIdx="3" presStyleCnt="6"/>
      <dgm:spPr/>
    </dgm:pt>
    <dgm:pt modelId="{76939926-D177-4EBE-8663-97AB6DF48F6B}" type="pres">
      <dgm:prSet presAssocID="{1B4FC8D5-D2BC-4E53-A64F-7A51111E84C3}" presName="node" presStyleLbl="node1" presStyleIdx="4" presStyleCnt="7" custScaleX="161051" custScaleY="161051">
        <dgm:presLayoutVars>
          <dgm:bulletEnabled val="1"/>
        </dgm:presLayoutVars>
      </dgm:prSet>
      <dgm:spPr/>
    </dgm:pt>
    <dgm:pt modelId="{E1485F4E-D1F0-47A6-A0E9-C73F9EBA1496}" type="pres">
      <dgm:prSet presAssocID="{FC51D991-92A5-4CE8-B69F-A17C59E1AFE6}" presName="sibTrans" presStyleLbl="sibTrans2D1" presStyleIdx="4" presStyleCnt="6" custScaleX="82645" custScaleY="82645"/>
      <dgm:spPr/>
    </dgm:pt>
    <dgm:pt modelId="{9BD6DCB6-FA68-4061-8F37-1C9D01D7D9DE}" type="pres">
      <dgm:prSet presAssocID="{FC51D991-92A5-4CE8-B69F-A17C59E1AFE6}" presName="connectorText" presStyleLbl="sibTrans2D1" presStyleIdx="4" presStyleCnt="6"/>
      <dgm:spPr/>
    </dgm:pt>
    <dgm:pt modelId="{11003F25-89DE-41E7-AD48-68519D856A07}" type="pres">
      <dgm:prSet presAssocID="{35D17443-6269-4F5D-BFF4-FD7DCD555F16}" presName="node" presStyleLbl="node1" presStyleIdx="5" presStyleCnt="7" custScaleX="161051" custScaleY="161051">
        <dgm:presLayoutVars>
          <dgm:bulletEnabled val="1"/>
        </dgm:presLayoutVars>
      </dgm:prSet>
      <dgm:spPr/>
    </dgm:pt>
    <dgm:pt modelId="{12799327-86DF-4965-8F09-103FE4D765D8}" type="pres">
      <dgm:prSet presAssocID="{31CB09A0-E08C-4BB9-87AE-B31A7D18D688}" presName="sibTrans" presStyleLbl="sibTrans2D1" presStyleIdx="5" presStyleCnt="6" custScaleX="82645" custScaleY="82645"/>
      <dgm:spPr/>
    </dgm:pt>
    <dgm:pt modelId="{A3C233EE-C119-4979-9A4B-6FBA8F2F54FA}" type="pres">
      <dgm:prSet presAssocID="{31CB09A0-E08C-4BB9-87AE-B31A7D18D688}" presName="connectorText" presStyleLbl="sibTrans2D1" presStyleIdx="5" presStyleCnt="6"/>
      <dgm:spPr/>
    </dgm:pt>
    <dgm:pt modelId="{A7B8DB5E-71B9-4AAC-AA54-9DC1733806BB}" type="pres">
      <dgm:prSet presAssocID="{1FE34027-5170-489B-9DEC-2EF3E5804B56}" presName="node" presStyleLbl="node1" presStyleIdx="6" presStyleCnt="7" custScaleX="161051" custScaleY="161051">
        <dgm:presLayoutVars>
          <dgm:bulletEnabled val="1"/>
        </dgm:presLayoutVars>
      </dgm:prSet>
      <dgm:spPr/>
    </dgm:pt>
  </dgm:ptLst>
  <dgm:cxnLst>
    <dgm:cxn modelId="{26CBF70D-25C3-4DF4-A977-A91C8896E750}" srcId="{BB4CF9E4-C653-46CC-BA59-9127CA78AFC0}" destId="{35D17443-6269-4F5D-BFF4-FD7DCD555F16}" srcOrd="5" destOrd="0" parTransId="{D29C3AE5-4D5B-4FCD-9B99-08A33CEAD376}" sibTransId="{31CB09A0-E08C-4BB9-87AE-B31A7D18D688}"/>
    <dgm:cxn modelId="{1F14DA0F-BB99-4DC9-AB47-BDABDA909EEC}" type="presOf" srcId="{29A9F83A-58B7-4E96-B6B8-8EAD92715EFD}" destId="{6FBEB018-FD8D-4BA5-AA15-6C6B61AA4AFC}" srcOrd="1" destOrd="0" presId="urn:microsoft.com/office/officeart/2005/8/layout/process5"/>
    <dgm:cxn modelId="{0D2BC113-E639-4648-9D6E-1FBEAEFA8CBC}" type="presOf" srcId="{3F5E3B7F-C703-4FB8-BE45-9156CE60949B}" destId="{F6B02BCD-DAF4-49D8-9013-91CA8FFAC98A}" srcOrd="0" destOrd="0" presId="urn:microsoft.com/office/officeart/2005/8/layout/process5"/>
    <dgm:cxn modelId="{8C86E330-8F16-4354-B861-389A0D99DBA7}" type="presOf" srcId="{F594E54F-0DF3-41FA-82C3-607CB99C0201}" destId="{69CE5A7B-48F0-4F5D-876D-CC9B1B7DBCDE}" srcOrd="0" destOrd="0" presId="urn:microsoft.com/office/officeart/2005/8/layout/process5"/>
    <dgm:cxn modelId="{F81F7D33-D851-4319-BE4E-C4D30419C020}" type="presOf" srcId="{F49522FD-9581-446B-B339-5049961720FD}" destId="{DBEE45D5-FA95-4D7D-8178-8F6FA8389696}" srcOrd="0" destOrd="0" presId="urn:microsoft.com/office/officeart/2005/8/layout/process5"/>
    <dgm:cxn modelId="{10D03534-D7B8-4722-90F2-F618C7C1E845}" type="presOf" srcId="{FC51D991-92A5-4CE8-B69F-A17C59E1AFE6}" destId="{E1485F4E-D1F0-47A6-A0E9-C73F9EBA1496}" srcOrd="0" destOrd="0" presId="urn:microsoft.com/office/officeart/2005/8/layout/process5"/>
    <dgm:cxn modelId="{0FB9E65A-7C48-41CD-99BD-43F4F76E972B}" type="presOf" srcId="{BB4CF9E4-C653-46CC-BA59-9127CA78AFC0}" destId="{EBF78C41-9950-40BB-9A89-E519681E40E3}" srcOrd="0" destOrd="0" presId="urn:microsoft.com/office/officeart/2005/8/layout/process5"/>
    <dgm:cxn modelId="{0ECDFC5C-1577-4A04-89A8-7C49C4044FAE}" type="presOf" srcId="{485484B8-BD8D-48F9-BF33-C391E04CCC15}" destId="{8AA6EEEA-2300-416F-B307-024829BBB26A}" srcOrd="1" destOrd="0" presId="urn:microsoft.com/office/officeart/2005/8/layout/process5"/>
    <dgm:cxn modelId="{07C1E162-25B7-49D1-B0E0-ECFCBEF2DAF7}" type="presOf" srcId="{35D17443-6269-4F5D-BFF4-FD7DCD555F16}" destId="{11003F25-89DE-41E7-AD48-68519D856A07}" srcOrd="0" destOrd="0" presId="urn:microsoft.com/office/officeart/2005/8/layout/process5"/>
    <dgm:cxn modelId="{B4091E6C-BC4B-46DB-9A37-8D3E41CA9FE2}" type="presOf" srcId="{31CB09A0-E08C-4BB9-87AE-B31A7D18D688}" destId="{A3C233EE-C119-4979-9A4B-6FBA8F2F54FA}" srcOrd="1" destOrd="0" presId="urn:microsoft.com/office/officeart/2005/8/layout/process5"/>
    <dgm:cxn modelId="{4C007A6D-02EB-4515-B1E3-E753908D6014}" srcId="{BB4CF9E4-C653-46CC-BA59-9127CA78AFC0}" destId="{F594E54F-0DF3-41FA-82C3-607CB99C0201}" srcOrd="2" destOrd="0" parTransId="{F8AAA13B-5159-4197-BE2D-CB836F70D49E}" sibTransId="{29A9F83A-58B7-4E96-B6B8-8EAD92715EFD}"/>
    <dgm:cxn modelId="{0D0D2E81-0090-48DA-B8DF-ECF2017A9EAD}" srcId="{BB4CF9E4-C653-46CC-BA59-9127CA78AFC0}" destId="{1B4FC8D5-D2BC-4E53-A64F-7A51111E84C3}" srcOrd="4" destOrd="0" parTransId="{B1559DB8-933A-41D1-B411-669A4578976D}" sibTransId="{FC51D991-92A5-4CE8-B69F-A17C59E1AFE6}"/>
    <dgm:cxn modelId="{0C372E81-A265-4EA6-833B-79E9791FBF3A}" srcId="{BB4CF9E4-C653-46CC-BA59-9127CA78AFC0}" destId="{497778D1-B5F0-443A-9BB8-8A5AA529AD62}" srcOrd="0" destOrd="0" parTransId="{6C5F8D96-727D-4C7D-A891-5DCC8CDFFA07}" sibTransId="{3F5E3B7F-C703-4FB8-BE45-9156CE60949B}"/>
    <dgm:cxn modelId="{F36C1E8D-D3CF-447C-BDCB-C6738FB8418A}" type="presOf" srcId="{FC51D991-92A5-4CE8-B69F-A17C59E1AFE6}" destId="{9BD6DCB6-FA68-4061-8F37-1C9D01D7D9DE}" srcOrd="1" destOrd="0" presId="urn:microsoft.com/office/officeart/2005/8/layout/process5"/>
    <dgm:cxn modelId="{96BD3492-C53B-478B-995B-64AEC967940B}" srcId="{BB4CF9E4-C653-46CC-BA59-9127CA78AFC0}" destId="{228C9BCE-DEB4-4206-9CC7-9C58BDA8B847}" srcOrd="3" destOrd="0" parTransId="{656635C3-7B2C-4045-91D5-CBFA14169054}" sibTransId="{F49522FD-9581-446B-B339-5049961720FD}"/>
    <dgm:cxn modelId="{674DD3B1-FB56-40F7-9A53-34B4D44F86C4}" type="presOf" srcId="{1B4FC8D5-D2BC-4E53-A64F-7A51111E84C3}" destId="{76939926-D177-4EBE-8663-97AB6DF48F6B}" srcOrd="0" destOrd="0" presId="urn:microsoft.com/office/officeart/2005/8/layout/process5"/>
    <dgm:cxn modelId="{6B363DB6-4349-48A8-8A40-8303FB900290}" type="presOf" srcId="{D09C4319-8B1A-4DDA-AC47-E359391A0595}" destId="{DDD10303-53EB-4C02-9697-02DB836CF488}" srcOrd="0" destOrd="0" presId="urn:microsoft.com/office/officeart/2005/8/layout/process5"/>
    <dgm:cxn modelId="{8B46EBC0-5A13-4E02-9EE4-E2363314E896}" type="presOf" srcId="{31CB09A0-E08C-4BB9-87AE-B31A7D18D688}" destId="{12799327-86DF-4965-8F09-103FE4D765D8}" srcOrd="0" destOrd="0" presId="urn:microsoft.com/office/officeart/2005/8/layout/process5"/>
    <dgm:cxn modelId="{571588DA-2552-49A9-A440-407F35BEE463}" srcId="{BB4CF9E4-C653-46CC-BA59-9127CA78AFC0}" destId="{D09C4319-8B1A-4DDA-AC47-E359391A0595}" srcOrd="1" destOrd="0" parTransId="{59A11ABC-972D-4C83-92AA-0BECB80D9C52}" sibTransId="{485484B8-BD8D-48F9-BF33-C391E04CCC15}"/>
    <dgm:cxn modelId="{2202B8ED-9B8A-4906-AE6C-E5DC1F7032A5}" type="presOf" srcId="{228C9BCE-DEB4-4206-9CC7-9C58BDA8B847}" destId="{8C634E0F-969E-4659-86D5-E1102A229FAD}" srcOrd="0" destOrd="0" presId="urn:microsoft.com/office/officeart/2005/8/layout/process5"/>
    <dgm:cxn modelId="{6DA317EE-580E-4025-BEF7-8C63B2AA1B96}" srcId="{BB4CF9E4-C653-46CC-BA59-9127CA78AFC0}" destId="{1FE34027-5170-489B-9DEC-2EF3E5804B56}" srcOrd="6" destOrd="0" parTransId="{2E1D2504-ADC8-4825-BD97-62F1E79D4777}" sibTransId="{BAE11369-6FE5-4473-8B92-9FED06D83686}"/>
    <dgm:cxn modelId="{920981EF-03B0-495F-86E9-5C8552E9322A}" type="presOf" srcId="{3F5E3B7F-C703-4FB8-BE45-9156CE60949B}" destId="{F24C034C-33AA-452D-8A1C-9D388D432140}" srcOrd="1" destOrd="0" presId="urn:microsoft.com/office/officeart/2005/8/layout/process5"/>
    <dgm:cxn modelId="{1A9EDCF3-9605-4093-BF4E-DFA149DA85D8}" type="presOf" srcId="{29A9F83A-58B7-4E96-B6B8-8EAD92715EFD}" destId="{CB9DD9B9-2D5F-4F5D-885E-9D6A23A02698}" srcOrd="0" destOrd="0" presId="urn:microsoft.com/office/officeart/2005/8/layout/process5"/>
    <dgm:cxn modelId="{C6FB99FA-91BE-4448-8B00-744BDB7F05B6}" type="presOf" srcId="{1FE34027-5170-489B-9DEC-2EF3E5804B56}" destId="{A7B8DB5E-71B9-4AAC-AA54-9DC1733806BB}" srcOrd="0" destOrd="0" presId="urn:microsoft.com/office/officeart/2005/8/layout/process5"/>
    <dgm:cxn modelId="{9F8A21FE-5243-4133-844A-DCEE2107E73B}" type="presOf" srcId="{F49522FD-9581-446B-B339-5049961720FD}" destId="{6498B20E-C776-494A-9142-6A62D5C7D73A}" srcOrd="1" destOrd="0" presId="urn:microsoft.com/office/officeart/2005/8/layout/process5"/>
    <dgm:cxn modelId="{A9F67DFF-9C2B-4318-90ED-DA93E88829F5}" type="presOf" srcId="{485484B8-BD8D-48F9-BF33-C391E04CCC15}" destId="{CFC59094-9456-4F3B-916C-291AC585C0F1}" srcOrd="0" destOrd="0" presId="urn:microsoft.com/office/officeart/2005/8/layout/process5"/>
    <dgm:cxn modelId="{E407C8FF-36E9-4125-9F80-CC442D217480}" type="presOf" srcId="{497778D1-B5F0-443A-9BB8-8A5AA529AD62}" destId="{BEDACE1A-069B-4E8C-94D7-3305724A026F}" srcOrd="0" destOrd="0" presId="urn:microsoft.com/office/officeart/2005/8/layout/process5"/>
    <dgm:cxn modelId="{ABCC632E-B387-4465-9F38-2ACF5E6A9165}" type="presParOf" srcId="{EBF78C41-9950-40BB-9A89-E519681E40E3}" destId="{BEDACE1A-069B-4E8C-94D7-3305724A026F}" srcOrd="0" destOrd="0" presId="urn:microsoft.com/office/officeart/2005/8/layout/process5"/>
    <dgm:cxn modelId="{904CEAC2-547F-4F6C-AA77-20DD2B240159}" type="presParOf" srcId="{EBF78C41-9950-40BB-9A89-E519681E40E3}" destId="{F6B02BCD-DAF4-49D8-9013-91CA8FFAC98A}" srcOrd="1" destOrd="0" presId="urn:microsoft.com/office/officeart/2005/8/layout/process5"/>
    <dgm:cxn modelId="{EB066F7B-D8BE-457E-AD1F-D376EA0A913D}" type="presParOf" srcId="{F6B02BCD-DAF4-49D8-9013-91CA8FFAC98A}" destId="{F24C034C-33AA-452D-8A1C-9D388D432140}" srcOrd="0" destOrd="0" presId="urn:microsoft.com/office/officeart/2005/8/layout/process5"/>
    <dgm:cxn modelId="{E2659336-2656-451B-9AE5-DCC099A222F0}" type="presParOf" srcId="{EBF78C41-9950-40BB-9A89-E519681E40E3}" destId="{DDD10303-53EB-4C02-9697-02DB836CF488}" srcOrd="2" destOrd="0" presId="urn:microsoft.com/office/officeart/2005/8/layout/process5"/>
    <dgm:cxn modelId="{97876469-1B8F-45A7-9EDD-B92D676B20AD}" type="presParOf" srcId="{EBF78C41-9950-40BB-9A89-E519681E40E3}" destId="{CFC59094-9456-4F3B-916C-291AC585C0F1}" srcOrd="3" destOrd="0" presId="urn:microsoft.com/office/officeart/2005/8/layout/process5"/>
    <dgm:cxn modelId="{71915004-6D08-4902-B6FF-60487C7ACA61}" type="presParOf" srcId="{CFC59094-9456-4F3B-916C-291AC585C0F1}" destId="{8AA6EEEA-2300-416F-B307-024829BBB26A}" srcOrd="0" destOrd="0" presId="urn:microsoft.com/office/officeart/2005/8/layout/process5"/>
    <dgm:cxn modelId="{B4DFF9A2-8172-4507-A703-011943AD5151}" type="presParOf" srcId="{EBF78C41-9950-40BB-9A89-E519681E40E3}" destId="{69CE5A7B-48F0-4F5D-876D-CC9B1B7DBCDE}" srcOrd="4" destOrd="0" presId="urn:microsoft.com/office/officeart/2005/8/layout/process5"/>
    <dgm:cxn modelId="{110FDB4A-E7BD-498A-90CC-76C594A9C328}" type="presParOf" srcId="{EBF78C41-9950-40BB-9A89-E519681E40E3}" destId="{CB9DD9B9-2D5F-4F5D-885E-9D6A23A02698}" srcOrd="5" destOrd="0" presId="urn:microsoft.com/office/officeart/2005/8/layout/process5"/>
    <dgm:cxn modelId="{EF471F4E-CFFC-4EF9-B210-13BB56638D9C}" type="presParOf" srcId="{CB9DD9B9-2D5F-4F5D-885E-9D6A23A02698}" destId="{6FBEB018-FD8D-4BA5-AA15-6C6B61AA4AFC}" srcOrd="0" destOrd="0" presId="urn:microsoft.com/office/officeart/2005/8/layout/process5"/>
    <dgm:cxn modelId="{B6845F7E-DBCA-4724-9375-8476DDA2A794}" type="presParOf" srcId="{EBF78C41-9950-40BB-9A89-E519681E40E3}" destId="{8C634E0F-969E-4659-86D5-E1102A229FAD}" srcOrd="6" destOrd="0" presId="urn:microsoft.com/office/officeart/2005/8/layout/process5"/>
    <dgm:cxn modelId="{529BBDF2-4073-4C0B-9AD8-FEE993AEDCFF}" type="presParOf" srcId="{EBF78C41-9950-40BB-9A89-E519681E40E3}" destId="{DBEE45D5-FA95-4D7D-8178-8F6FA8389696}" srcOrd="7" destOrd="0" presId="urn:microsoft.com/office/officeart/2005/8/layout/process5"/>
    <dgm:cxn modelId="{A7959F02-BDD8-4C7A-85F4-B9A15855F3C0}" type="presParOf" srcId="{DBEE45D5-FA95-4D7D-8178-8F6FA8389696}" destId="{6498B20E-C776-494A-9142-6A62D5C7D73A}" srcOrd="0" destOrd="0" presId="urn:microsoft.com/office/officeart/2005/8/layout/process5"/>
    <dgm:cxn modelId="{B65CAD49-4284-4B30-90FC-D95D83095F68}" type="presParOf" srcId="{EBF78C41-9950-40BB-9A89-E519681E40E3}" destId="{76939926-D177-4EBE-8663-97AB6DF48F6B}" srcOrd="8" destOrd="0" presId="urn:microsoft.com/office/officeart/2005/8/layout/process5"/>
    <dgm:cxn modelId="{02AEC8EF-AEE3-4C08-8E67-C72452C1B8BB}" type="presParOf" srcId="{EBF78C41-9950-40BB-9A89-E519681E40E3}" destId="{E1485F4E-D1F0-47A6-A0E9-C73F9EBA1496}" srcOrd="9" destOrd="0" presId="urn:microsoft.com/office/officeart/2005/8/layout/process5"/>
    <dgm:cxn modelId="{1344768B-F837-462A-AC6B-5E59B7A843C4}" type="presParOf" srcId="{E1485F4E-D1F0-47A6-A0E9-C73F9EBA1496}" destId="{9BD6DCB6-FA68-4061-8F37-1C9D01D7D9DE}" srcOrd="0" destOrd="0" presId="urn:microsoft.com/office/officeart/2005/8/layout/process5"/>
    <dgm:cxn modelId="{F28672D9-5ACB-4594-B212-116EF95FF890}" type="presParOf" srcId="{EBF78C41-9950-40BB-9A89-E519681E40E3}" destId="{11003F25-89DE-41E7-AD48-68519D856A07}" srcOrd="10" destOrd="0" presId="urn:microsoft.com/office/officeart/2005/8/layout/process5"/>
    <dgm:cxn modelId="{CC342D2F-E9BF-4930-8C6B-574DC5D2D02A}" type="presParOf" srcId="{EBF78C41-9950-40BB-9A89-E519681E40E3}" destId="{12799327-86DF-4965-8F09-103FE4D765D8}" srcOrd="11" destOrd="0" presId="urn:microsoft.com/office/officeart/2005/8/layout/process5"/>
    <dgm:cxn modelId="{301341C9-FBAB-4672-8AF4-8B26C796D2D4}" type="presParOf" srcId="{12799327-86DF-4965-8F09-103FE4D765D8}" destId="{A3C233EE-C119-4979-9A4B-6FBA8F2F54FA}" srcOrd="0" destOrd="0" presId="urn:microsoft.com/office/officeart/2005/8/layout/process5"/>
    <dgm:cxn modelId="{FA6184F0-5A8C-4CC9-AAEC-CFCD8720DADC}" type="presParOf" srcId="{EBF78C41-9950-40BB-9A89-E519681E40E3}" destId="{A7B8DB5E-71B9-4AAC-AA54-9DC1733806BB}"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ACE1A-069B-4E8C-94D7-3305724A026F}">
      <dsp:nvSpPr>
        <dsp:cNvPr id="0" name=""/>
        <dsp:cNvSpPr/>
      </dsp:nvSpPr>
      <dsp:spPr>
        <a:xfrm>
          <a:off x="653380" y="3968"/>
          <a:ext cx="2182504" cy="1309502"/>
        </a:xfrm>
        <a:prstGeom prst="roundRect">
          <a:avLst>
            <a:gd name="adj" fmla="val 10000"/>
          </a:avLst>
        </a:prstGeom>
        <a:solidFill>
          <a:srgbClr val="A5BAC9"/>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Applicant meets with City Teammates to review application requirements</a:t>
          </a:r>
        </a:p>
      </dsp:txBody>
      <dsp:txXfrm>
        <a:off x="691734" y="42322"/>
        <a:ext cx="2105796" cy="1232794"/>
      </dsp:txXfrm>
    </dsp:sp>
    <dsp:sp modelId="{F6B02BCD-DAF4-49D8-9013-91CA8FFAC98A}">
      <dsp:nvSpPr>
        <dsp:cNvPr id="0" name=""/>
        <dsp:cNvSpPr/>
      </dsp:nvSpPr>
      <dsp:spPr>
        <a:xfrm>
          <a:off x="2980069" y="519842"/>
          <a:ext cx="237434" cy="277753"/>
        </a:xfrm>
        <a:prstGeom prst="rightArrow">
          <a:avLst>
            <a:gd name="adj1" fmla="val 60000"/>
            <a:gd name="adj2" fmla="val 50000"/>
          </a:avLst>
        </a:prstGeom>
        <a:solidFill>
          <a:srgbClr val="A5BAC9"/>
        </a:solidFill>
        <a:ln w="19050">
          <a:solidFill>
            <a:srgbClr val="00586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980069" y="575393"/>
        <a:ext cx="166204" cy="166651"/>
      </dsp:txXfrm>
    </dsp:sp>
    <dsp:sp modelId="{DDD10303-53EB-4C02-9697-02DB836CF488}">
      <dsp:nvSpPr>
        <dsp:cNvPr id="0" name=""/>
        <dsp:cNvSpPr/>
      </dsp:nvSpPr>
      <dsp:spPr>
        <a:xfrm>
          <a:off x="3377949" y="3968"/>
          <a:ext cx="2182504" cy="1309502"/>
        </a:xfrm>
        <a:prstGeom prst="roundRect">
          <a:avLst>
            <a:gd name="adj" fmla="val 10000"/>
          </a:avLst>
        </a:prstGeom>
        <a:solidFill>
          <a:srgbClr val="EFD580"/>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GET INVOLVED: </a:t>
          </a:r>
        </a:p>
        <a:p>
          <a:pPr marL="0" lvl="0" indent="0" algn="ctr" defTabSz="666750">
            <a:lnSpc>
              <a:spcPct val="90000"/>
            </a:lnSpc>
            <a:spcBef>
              <a:spcPct val="0"/>
            </a:spcBef>
            <a:spcAft>
              <a:spcPct val="35000"/>
            </a:spcAft>
            <a:buNone/>
          </a:pPr>
          <a:r>
            <a:rPr lang="en-US" sz="1500" b="1" kern="1200" dirty="0">
              <a:solidFill>
                <a:schemeClr val="tx1"/>
              </a:solidFill>
            </a:rPr>
            <a:t>Attend Applicant-hosted Neighborhood Information Meeting</a:t>
          </a:r>
        </a:p>
      </dsp:txBody>
      <dsp:txXfrm>
        <a:off x="3416303" y="42322"/>
        <a:ext cx="2105796" cy="1232794"/>
      </dsp:txXfrm>
    </dsp:sp>
    <dsp:sp modelId="{CFC59094-9456-4F3B-916C-291AC585C0F1}">
      <dsp:nvSpPr>
        <dsp:cNvPr id="0" name=""/>
        <dsp:cNvSpPr/>
      </dsp:nvSpPr>
      <dsp:spPr>
        <a:xfrm>
          <a:off x="5704638" y="519842"/>
          <a:ext cx="237434" cy="277753"/>
        </a:xfrm>
        <a:prstGeom prst="rightArrow">
          <a:avLst>
            <a:gd name="adj1" fmla="val 60000"/>
            <a:gd name="adj2" fmla="val 50000"/>
          </a:avLst>
        </a:prstGeom>
        <a:solidFill>
          <a:srgbClr val="A5BAC9"/>
        </a:solidFill>
        <a:ln w="19050">
          <a:solidFill>
            <a:srgbClr val="00586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704638" y="575393"/>
        <a:ext cx="166204" cy="166651"/>
      </dsp:txXfrm>
    </dsp:sp>
    <dsp:sp modelId="{69CE5A7B-48F0-4F5D-876D-CC9B1B7DBCDE}">
      <dsp:nvSpPr>
        <dsp:cNvPr id="0" name=""/>
        <dsp:cNvSpPr/>
      </dsp:nvSpPr>
      <dsp:spPr>
        <a:xfrm>
          <a:off x="6102519" y="3968"/>
          <a:ext cx="2182504" cy="1309502"/>
        </a:xfrm>
        <a:prstGeom prst="roundRect">
          <a:avLst>
            <a:gd name="adj" fmla="val 10000"/>
          </a:avLst>
        </a:prstGeom>
        <a:solidFill>
          <a:srgbClr val="A5BAC9"/>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Applicant submits Development Application within 30 days of Neighborhood Information Meeting</a:t>
          </a:r>
        </a:p>
      </dsp:txBody>
      <dsp:txXfrm>
        <a:off x="6140873" y="42322"/>
        <a:ext cx="2105796" cy="1232794"/>
      </dsp:txXfrm>
    </dsp:sp>
    <dsp:sp modelId="{CB9DD9B9-2D5F-4F5D-885E-9D6A23A02698}">
      <dsp:nvSpPr>
        <dsp:cNvPr id="0" name=""/>
        <dsp:cNvSpPr/>
      </dsp:nvSpPr>
      <dsp:spPr>
        <a:xfrm rot="5400000">
          <a:off x="7075054" y="1437495"/>
          <a:ext cx="237434" cy="277753"/>
        </a:xfrm>
        <a:prstGeom prst="rightArrow">
          <a:avLst>
            <a:gd name="adj1" fmla="val 60000"/>
            <a:gd name="adj2" fmla="val 50000"/>
          </a:avLst>
        </a:prstGeom>
        <a:solidFill>
          <a:srgbClr val="A5BAC9"/>
        </a:solidFill>
        <a:ln w="19050">
          <a:solidFill>
            <a:srgbClr val="00586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7110446" y="1457654"/>
        <a:ext cx="166651" cy="166204"/>
      </dsp:txXfrm>
    </dsp:sp>
    <dsp:sp modelId="{8C634E0F-969E-4659-86D5-E1102A229FAD}">
      <dsp:nvSpPr>
        <dsp:cNvPr id="0" name=""/>
        <dsp:cNvSpPr/>
      </dsp:nvSpPr>
      <dsp:spPr>
        <a:xfrm>
          <a:off x="6102519" y="1855535"/>
          <a:ext cx="2182504" cy="1309502"/>
        </a:xfrm>
        <a:prstGeom prst="roundRect">
          <a:avLst>
            <a:gd name="adj" fmla="val 10000"/>
          </a:avLst>
        </a:prstGeom>
        <a:solidFill>
          <a:srgbClr val="A5BAC9"/>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Full Application Review by City, County, &amp; State departments within 14 days of receiving application</a:t>
          </a:r>
        </a:p>
      </dsp:txBody>
      <dsp:txXfrm>
        <a:off x="6140873" y="1893889"/>
        <a:ext cx="2105796" cy="1232794"/>
      </dsp:txXfrm>
    </dsp:sp>
    <dsp:sp modelId="{DBEE45D5-FA95-4D7D-8178-8F6FA8389696}">
      <dsp:nvSpPr>
        <dsp:cNvPr id="0" name=""/>
        <dsp:cNvSpPr/>
      </dsp:nvSpPr>
      <dsp:spPr>
        <a:xfrm rot="10800000">
          <a:off x="5720900" y="2371410"/>
          <a:ext cx="237434" cy="277753"/>
        </a:xfrm>
        <a:prstGeom prst="rightArrow">
          <a:avLst>
            <a:gd name="adj1" fmla="val 60000"/>
            <a:gd name="adj2" fmla="val 50000"/>
          </a:avLst>
        </a:prstGeom>
        <a:solidFill>
          <a:srgbClr val="A5BAC9"/>
        </a:solidFill>
        <a:ln w="19050">
          <a:solidFill>
            <a:srgbClr val="00586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5792130" y="2426961"/>
        <a:ext cx="166204" cy="166651"/>
      </dsp:txXfrm>
    </dsp:sp>
    <dsp:sp modelId="{76939926-D177-4EBE-8663-97AB6DF48F6B}">
      <dsp:nvSpPr>
        <dsp:cNvPr id="0" name=""/>
        <dsp:cNvSpPr/>
      </dsp:nvSpPr>
      <dsp:spPr>
        <a:xfrm>
          <a:off x="3377949" y="1855535"/>
          <a:ext cx="2182504" cy="1309502"/>
        </a:xfrm>
        <a:prstGeom prst="roundRect">
          <a:avLst>
            <a:gd name="adj" fmla="val 10000"/>
          </a:avLst>
        </a:prstGeom>
        <a:solidFill>
          <a:srgbClr val="A5BAC9"/>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tx1"/>
              </a:solidFill>
            </a:rPr>
            <a:t>If application meets all requirements, application is approved</a:t>
          </a:r>
        </a:p>
      </dsp:txBody>
      <dsp:txXfrm>
        <a:off x="3416303" y="1893889"/>
        <a:ext cx="2105796" cy="1232794"/>
      </dsp:txXfrm>
    </dsp:sp>
    <dsp:sp modelId="{E1485F4E-D1F0-47A6-A0E9-C73F9EBA1496}">
      <dsp:nvSpPr>
        <dsp:cNvPr id="0" name=""/>
        <dsp:cNvSpPr/>
      </dsp:nvSpPr>
      <dsp:spPr>
        <a:xfrm rot="10800000">
          <a:off x="2996330" y="2371410"/>
          <a:ext cx="237434" cy="277753"/>
        </a:xfrm>
        <a:prstGeom prst="rightArrow">
          <a:avLst>
            <a:gd name="adj1" fmla="val 60000"/>
            <a:gd name="adj2" fmla="val 50000"/>
          </a:avLst>
        </a:prstGeom>
        <a:solidFill>
          <a:srgbClr val="A5BAC9"/>
        </a:solidFill>
        <a:ln w="19050">
          <a:solidFill>
            <a:srgbClr val="00586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067560" y="2426961"/>
        <a:ext cx="166204" cy="166651"/>
      </dsp:txXfrm>
    </dsp:sp>
    <dsp:sp modelId="{11003F25-89DE-41E7-AD48-68519D856A07}">
      <dsp:nvSpPr>
        <dsp:cNvPr id="0" name=""/>
        <dsp:cNvSpPr/>
      </dsp:nvSpPr>
      <dsp:spPr>
        <a:xfrm>
          <a:off x="653380" y="1855535"/>
          <a:ext cx="2182504" cy="1309502"/>
        </a:xfrm>
        <a:prstGeom prst="roundRect">
          <a:avLst>
            <a:gd name="adj" fmla="val 10000"/>
          </a:avLst>
        </a:prstGeom>
        <a:solidFill>
          <a:srgbClr val="A5BAC9"/>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tx1"/>
              </a:solidFill>
            </a:rPr>
            <a:t>Applicant completes other required applications &amp; sign-offs (i.e. building permit, grading permit, etc.)</a:t>
          </a:r>
        </a:p>
      </dsp:txBody>
      <dsp:txXfrm>
        <a:off x="691734" y="1893889"/>
        <a:ext cx="2105796" cy="1232794"/>
      </dsp:txXfrm>
    </dsp:sp>
    <dsp:sp modelId="{12799327-86DF-4965-8F09-103FE4D765D8}">
      <dsp:nvSpPr>
        <dsp:cNvPr id="0" name=""/>
        <dsp:cNvSpPr/>
      </dsp:nvSpPr>
      <dsp:spPr>
        <a:xfrm rot="5400000">
          <a:off x="1625915" y="3289063"/>
          <a:ext cx="237434" cy="277753"/>
        </a:xfrm>
        <a:prstGeom prst="rightArrow">
          <a:avLst>
            <a:gd name="adj1" fmla="val 60000"/>
            <a:gd name="adj2" fmla="val 50000"/>
          </a:avLst>
        </a:prstGeom>
        <a:solidFill>
          <a:srgbClr val="A5BAC9"/>
        </a:solidFill>
        <a:ln w="19050">
          <a:solidFill>
            <a:srgbClr val="00586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1661307" y="3309222"/>
        <a:ext cx="166651" cy="166204"/>
      </dsp:txXfrm>
    </dsp:sp>
    <dsp:sp modelId="{A7B8DB5E-71B9-4AAC-AA54-9DC1733806BB}">
      <dsp:nvSpPr>
        <dsp:cNvPr id="0" name=""/>
        <dsp:cNvSpPr/>
      </dsp:nvSpPr>
      <dsp:spPr>
        <a:xfrm>
          <a:off x="653380" y="3707103"/>
          <a:ext cx="2182504" cy="1309502"/>
        </a:xfrm>
        <a:prstGeom prst="roundRect">
          <a:avLst>
            <a:gd name="adj" fmla="val 10000"/>
          </a:avLst>
        </a:prstGeom>
        <a:solidFill>
          <a:srgbClr val="A5BAC9"/>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Applicant proceeds with Project</a:t>
          </a:r>
        </a:p>
      </dsp:txBody>
      <dsp:txXfrm>
        <a:off x="691734" y="3745457"/>
        <a:ext cx="2105796" cy="12327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6EDFE8-6AAF-42D1-AD32-5464C6D9605A}" type="datetimeFigureOut">
              <a:rPr lang="en-US" smtClean="0"/>
              <a:t>9/8/23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114582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6EDFE8-6AAF-42D1-AD32-5464C6D9605A}" type="datetimeFigureOut">
              <a:rPr lang="en-US" smtClean="0"/>
              <a:t>9/8/23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195293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6EDFE8-6AAF-42D1-AD32-5464C6D9605A}" type="datetimeFigureOut">
              <a:rPr lang="en-US" smtClean="0"/>
              <a:t>9/8/23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305303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6EDFE8-6AAF-42D1-AD32-5464C6D9605A}" type="datetimeFigureOut">
              <a:rPr lang="en-US" smtClean="0"/>
              <a:t>9/8/23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680515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6EDFE8-6AAF-42D1-AD32-5464C6D9605A}" type="datetimeFigureOut">
              <a:rPr lang="en-US" smtClean="0"/>
              <a:t>9/8/23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953547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6EDFE8-6AAF-42D1-AD32-5464C6D9605A}" type="datetimeFigureOut">
              <a:rPr lang="en-US" smtClean="0"/>
              <a:t>9/8/23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3858171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6EDFE8-6AAF-42D1-AD32-5464C6D9605A}" type="datetimeFigureOut">
              <a:rPr lang="en-US" smtClean="0"/>
              <a:t>9/8/23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286861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6EDFE8-6AAF-42D1-AD32-5464C6D9605A}" type="datetimeFigureOut">
              <a:rPr lang="en-US" smtClean="0"/>
              <a:t>9/8/23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421418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EDFE8-6AAF-42D1-AD32-5464C6D9605A}" type="datetimeFigureOut">
              <a:rPr lang="en-US" smtClean="0"/>
              <a:t>9/8/23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2012851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6EDFE8-6AAF-42D1-AD32-5464C6D9605A}" type="datetimeFigureOut">
              <a:rPr lang="en-US" smtClean="0"/>
              <a:t>9/8/23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48779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6EDFE8-6AAF-42D1-AD32-5464C6D9605A}" type="datetimeFigureOut">
              <a:rPr lang="en-US" smtClean="0"/>
              <a:t>9/8/23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3941124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EDFE8-6AAF-42D1-AD32-5464C6D9605A}" type="datetimeFigureOut">
              <a:rPr lang="en-US" smtClean="0"/>
              <a:t>9/8/23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B8A0F-D1D2-45A2-B2A6-213DDB1E1BAA}" type="slidenum">
              <a:rPr lang="en-US" smtClean="0"/>
              <a:t>‹#›</a:t>
            </a:fld>
            <a:endParaRPr lang="en-US"/>
          </a:p>
        </p:txBody>
      </p:sp>
    </p:spTree>
    <p:extLst>
      <p:ext uri="{BB962C8B-B14F-4D97-AF65-F5344CB8AC3E}">
        <p14:creationId xmlns:p14="http://schemas.microsoft.com/office/powerpoint/2010/main" val="1287028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communitydevelopment@rochestermn.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ouses in an area">
            <a:extLst>
              <a:ext uri="{FF2B5EF4-FFF2-40B4-BE49-F238E27FC236}">
                <a16:creationId xmlns:a16="http://schemas.microsoft.com/office/drawing/2014/main" id="{D9AA0E8D-C16C-3E7D-2864-DC3917C6D190}"/>
              </a:ext>
            </a:extLst>
          </p:cNvPr>
          <p:cNvPicPr>
            <a:picLocks noChangeAspect="1"/>
          </p:cNvPicPr>
          <p:nvPr/>
        </p:nvPicPr>
        <p:blipFill rotWithShape="1">
          <a:blip r:embed="rId2">
            <a:alphaModFix amt="50000"/>
          </a:blip>
          <a:srcRect t="12583" b="3148"/>
          <a:stretch/>
        </p:blipFill>
        <p:spPr>
          <a:xfrm>
            <a:off x="20" y="1"/>
            <a:ext cx="12191980" cy="6857999"/>
          </a:xfrm>
          <a:prstGeom prst="rect">
            <a:avLst/>
          </a:prstGeom>
        </p:spPr>
      </p:pic>
      <p:sp>
        <p:nvSpPr>
          <p:cNvPr id="2" name="Title 1"/>
          <p:cNvSpPr>
            <a:spLocks noGrp="1"/>
          </p:cNvSpPr>
          <p:nvPr>
            <p:ph type="ctrTitle"/>
          </p:nvPr>
        </p:nvSpPr>
        <p:spPr>
          <a:xfrm>
            <a:off x="1124197" y="356146"/>
            <a:ext cx="9943605" cy="3072854"/>
          </a:xfrm>
        </p:spPr>
        <p:txBody>
          <a:bodyPr>
            <a:normAutofit/>
          </a:bodyPr>
          <a:lstStyle/>
          <a:p>
            <a:r>
              <a:rPr lang="en-US" sz="8000" b="1" dirty="0">
                <a:solidFill>
                  <a:srgbClr val="FFFFFF"/>
                </a:solidFill>
              </a:rPr>
              <a:t>“Downtown Cottages”</a:t>
            </a:r>
          </a:p>
        </p:txBody>
      </p:sp>
      <p:sp>
        <p:nvSpPr>
          <p:cNvPr id="3" name="Subtitle 2"/>
          <p:cNvSpPr>
            <a:spLocks noGrp="1"/>
          </p:cNvSpPr>
          <p:nvPr>
            <p:ph type="subTitle" idx="1"/>
          </p:nvPr>
        </p:nvSpPr>
        <p:spPr>
          <a:xfrm>
            <a:off x="1523999" y="3636889"/>
            <a:ext cx="9144000" cy="1098395"/>
          </a:xfrm>
        </p:spPr>
        <p:txBody>
          <a:bodyPr>
            <a:normAutofit lnSpcReduction="10000"/>
          </a:bodyPr>
          <a:lstStyle/>
          <a:p>
            <a:r>
              <a:rPr lang="en-US" sz="3600" dirty="0">
                <a:solidFill>
                  <a:srgbClr val="FFFFFF"/>
                </a:solidFill>
              </a:rPr>
              <a:t>Zac Boutin &amp; John Quinn</a:t>
            </a:r>
          </a:p>
          <a:p>
            <a:r>
              <a:rPr lang="en-US" sz="3600" dirty="0">
                <a:solidFill>
                  <a:srgbClr val="FFFFFF"/>
                </a:solidFill>
              </a:rPr>
              <a:t>September 26th, 2023</a:t>
            </a:r>
          </a:p>
          <a:p>
            <a:endParaRPr lang="en-US" dirty="0">
              <a:solidFill>
                <a:srgbClr val="FFFFFF"/>
              </a:solidFill>
            </a:endParaRPr>
          </a:p>
        </p:txBody>
      </p:sp>
      <p:sp>
        <p:nvSpPr>
          <p:cNvPr id="4" name="Subtitle 2"/>
          <p:cNvSpPr txBox="1">
            <a:spLocks/>
          </p:cNvSpPr>
          <p:nvPr/>
        </p:nvSpPr>
        <p:spPr>
          <a:xfrm>
            <a:off x="551544" y="5138058"/>
            <a:ext cx="11175999" cy="11321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p>
        </p:txBody>
      </p:sp>
    </p:spTree>
    <p:extLst>
      <p:ext uri="{BB962C8B-B14F-4D97-AF65-F5344CB8AC3E}">
        <p14:creationId xmlns:p14="http://schemas.microsoft.com/office/powerpoint/2010/main" val="21022287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153" y="2132362"/>
            <a:ext cx="7149290" cy="340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17203" y="1689663"/>
            <a:ext cx="3718704" cy="4708981"/>
          </a:xfrm>
          <a:prstGeom prst="rect">
            <a:avLst/>
          </a:prstGeom>
        </p:spPr>
        <p:txBody>
          <a:bodyPr wrap="square">
            <a:spAutoFit/>
          </a:bodyPr>
          <a:lstStyle/>
          <a:p>
            <a:pPr marR="0" lvl="0">
              <a:spcBef>
                <a:spcPts val="0"/>
              </a:spcBef>
              <a:spcAft>
                <a:spcPts val="0"/>
              </a:spcAft>
            </a:pPr>
            <a:r>
              <a:rPr lang="en-US" sz="2000" dirty="0">
                <a:latin typeface="Calibri" panose="020F0502020204030204" pitchFamily="34" charset="0"/>
                <a:ea typeface="Calibri" panose="020F0502020204030204" pitchFamily="34" charset="0"/>
              </a:rPr>
              <a:t>Lighting is not permitted to exceed 1 foot candle at property line, 3000 kelvin and can be no higher than 18 feet on the building.  </a:t>
            </a:r>
          </a:p>
          <a:p>
            <a:pPr marR="0" lvl="0">
              <a:spcBef>
                <a:spcPts val="0"/>
              </a:spcBef>
              <a:spcAft>
                <a:spcPts val="0"/>
              </a:spcAft>
            </a:pPr>
            <a:endParaRPr lang="en-US" sz="2000" dirty="0">
              <a:latin typeface="Calibri" panose="020F0502020204030204" pitchFamily="34" charset="0"/>
              <a:ea typeface="Calibri" panose="020F0502020204030204" pitchFamily="34" charset="0"/>
            </a:endParaRPr>
          </a:p>
          <a:p>
            <a:pPr marR="0" lvl="0">
              <a:spcBef>
                <a:spcPts val="0"/>
              </a:spcBef>
              <a:spcAft>
                <a:spcPts val="0"/>
              </a:spcAft>
            </a:pPr>
            <a:r>
              <a:rPr lang="en-US" sz="2000" dirty="0">
                <a:latin typeface="Calibri" panose="020F0502020204030204" pitchFamily="34" charset="0"/>
                <a:ea typeface="Calibri" panose="020F0502020204030204" pitchFamily="34" charset="0"/>
              </a:rPr>
              <a:t>This type of lighting will be a warm lighting color. 1 foot-candle maximum will ensure excessive light does not spill onto neighboring properties  </a:t>
            </a:r>
          </a:p>
          <a:p>
            <a:pPr marR="0" lvl="0">
              <a:spcBef>
                <a:spcPts val="0"/>
              </a:spcBef>
              <a:spcAft>
                <a:spcPts val="0"/>
              </a:spcAft>
            </a:pPr>
            <a:endParaRPr lang="en-US" sz="2000" dirty="0">
              <a:latin typeface="Calibri" panose="020F0502020204030204" pitchFamily="34" charset="0"/>
              <a:ea typeface="Calibri" panose="020F0502020204030204" pitchFamily="34" charset="0"/>
            </a:endParaRPr>
          </a:p>
          <a:p>
            <a:pPr marR="0" lvl="0">
              <a:spcBef>
                <a:spcPts val="0"/>
              </a:spcBef>
              <a:spcAft>
                <a:spcPts val="0"/>
              </a:spcAft>
            </a:pPr>
            <a:r>
              <a:rPr lang="en-US" sz="2000" dirty="0">
                <a:latin typeface="Calibri" panose="020F0502020204030204" pitchFamily="34" charset="0"/>
                <a:ea typeface="Calibri" panose="020F0502020204030204" pitchFamily="34" charset="0"/>
              </a:rPr>
              <a:t>Lighting place on building will be located no higher than </a:t>
            </a:r>
            <a:r>
              <a:rPr lang="en-US" sz="2000" u="sng" dirty="0">
                <a:solidFill>
                  <a:srgbClr val="FF0000"/>
                </a:solidFill>
                <a:latin typeface="Calibri" panose="020F0502020204030204" pitchFamily="34" charset="0"/>
                <a:ea typeface="Calibri" panose="020F0502020204030204" pitchFamily="34" charset="0"/>
              </a:rPr>
              <a:t>7 feet  </a:t>
            </a:r>
            <a:r>
              <a:rPr lang="en-US" sz="2000" dirty="0">
                <a:latin typeface="Calibri" panose="020F0502020204030204" pitchFamily="34" charset="0"/>
                <a:ea typeface="Calibri" panose="020F0502020204030204" pitchFamily="34" charset="0"/>
              </a:rPr>
              <a:t>above grade.</a:t>
            </a:r>
            <a:endParaRPr lang="en-US" sz="1200" dirty="0">
              <a:solidFill>
                <a:srgbClr val="FF0000"/>
              </a:solidFill>
              <a:effectLst/>
              <a:latin typeface="Times New Roman" panose="02020603050405020304" pitchFamily="18" charset="0"/>
              <a:ea typeface="Calibri" panose="020F0502020204030204" pitchFamily="34" charset="0"/>
            </a:endParaRPr>
          </a:p>
        </p:txBody>
      </p:sp>
      <p:sp>
        <p:nvSpPr>
          <p:cNvPr id="7" name="TextBox 6"/>
          <p:cNvSpPr txBox="1"/>
          <p:nvPr/>
        </p:nvSpPr>
        <p:spPr>
          <a:xfrm>
            <a:off x="4378314" y="1568413"/>
            <a:ext cx="5681609" cy="369332"/>
          </a:xfrm>
          <a:prstGeom prst="rect">
            <a:avLst/>
          </a:prstGeom>
          <a:noFill/>
        </p:spPr>
        <p:txBody>
          <a:bodyPr wrap="square" rtlCol="0">
            <a:spAutoFit/>
          </a:bodyPr>
          <a:lstStyle/>
          <a:p>
            <a:r>
              <a:rPr lang="en-US" b="1" dirty="0"/>
              <a:t>City of Rochester Unified Development Code</a:t>
            </a:r>
          </a:p>
        </p:txBody>
      </p:sp>
      <p:sp>
        <p:nvSpPr>
          <p:cNvPr id="10" name="Title 1"/>
          <p:cNvSpPr>
            <a:spLocks noGrp="1"/>
          </p:cNvSpPr>
          <p:nvPr>
            <p:ph type="title"/>
          </p:nvPr>
        </p:nvSpPr>
        <p:spPr>
          <a:xfrm>
            <a:off x="612688" y="1034927"/>
            <a:ext cx="3932237" cy="571212"/>
          </a:xfrm>
        </p:spPr>
        <p:txBody>
          <a:bodyPr>
            <a:noAutofit/>
          </a:bodyPr>
          <a:lstStyle/>
          <a:p>
            <a:r>
              <a:rPr lang="en-US" sz="4000" b="1" u="sng" dirty="0"/>
              <a:t>Lighting Plan</a:t>
            </a:r>
          </a:p>
        </p:txBody>
      </p:sp>
    </p:spTree>
    <p:extLst>
      <p:ext uri="{BB962C8B-B14F-4D97-AF65-F5344CB8AC3E}">
        <p14:creationId xmlns:p14="http://schemas.microsoft.com/office/powerpoint/2010/main" val="2629425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Traffic Impacts</a:t>
            </a:r>
          </a:p>
        </p:txBody>
      </p:sp>
      <p:sp>
        <p:nvSpPr>
          <p:cNvPr id="3" name="Content Placeholder 2"/>
          <p:cNvSpPr>
            <a:spLocks noGrp="1"/>
          </p:cNvSpPr>
          <p:nvPr>
            <p:ph idx="1"/>
          </p:nvPr>
        </p:nvSpPr>
        <p:spPr>
          <a:xfrm>
            <a:off x="838200" y="1690688"/>
            <a:ext cx="10515600" cy="4486275"/>
          </a:xfrm>
        </p:spPr>
        <p:txBody>
          <a:bodyPr/>
          <a:lstStyle/>
          <a:p>
            <a:pPr marL="0" indent="0">
              <a:buNone/>
            </a:pPr>
            <a:r>
              <a:rPr lang="en-US" dirty="0"/>
              <a:t>If the units are fully occupied, we expect 4 vehicles per day, with maybe 3 trips in and out per day. A guesstimate of 24 total in and outs per day. If guests are in town visiting The Mayo Clinic, we assume there will be walking guests as well. This is just an estimate.</a:t>
            </a:r>
          </a:p>
        </p:txBody>
      </p:sp>
    </p:spTree>
    <p:extLst>
      <p:ext uri="{BB962C8B-B14F-4D97-AF65-F5344CB8AC3E}">
        <p14:creationId xmlns:p14="http://schemas.microsoft.com/office/powerpoint/2010/main" val="2931801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3240"/>
            <a:ext cx="12192000" cy="1325563"/>
          </a:xfrm>
        </p:spPr>
        <p:txBody>
          <a:bodyPr/>
          <a:lstStyle/>
          <a:p>
            <a:pPr algn="ctr"/>
            <a:r>
              <a:rPr lang="en-US" b="1" dirty="0"/>
              <a:t>Q&amp;A</a:t>
            </a:r>
          </a:p>
        </p:txBody>
      </p:sp>
    </p:spTree>
    <p:extLst>
      <p:ext uri="{BB962C8B-B14F-4D97-AF65-F5344CB8AC3E}">
        <p14:creationId xmlns:p14="http://schemas.microsoft.com/office/powerpoint/2010/main" val="436261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Still have Questions?</a:t>
            </a:r>
          </a:p>
        </p:txBody>
      </p:sp>
      <p:sp>
        <p:nvSpPr>
          <p:cNvPr id="3" name="Content Placeholder 2"/>
          <p:cNvSpPr>
            <a:spLocks noGrp="1"/>
          </p:cNvSpPr>
          <p:nvPr>
            <p:ph idx="1"/>
          </p:nvPr>
        </p:nvSpPr>
        <p:spPr>
          <a:xfrm>
            <a:off x="838200" y="1690688"/>
            <a:ext cx="10515600" cy="4486275"/>
          </a:xfrm>
        </p:spPr>
        <p:txBody>
          <a:bodyPr/>
          <a:lstStyle/>
          <a:p>
            <a:pPr marL="0" indent="0">
              <a:buNone/>
            </a:pPr>
            <a:r>
              <a:rPr lang="en-US" dirty="0"/>
              <a:t>Contact the City of Rochester’s Community Development Department with any questions about this application type via email </a:t>
            </a:r>
            <a:r>
              <a:rPr lang="en-US" dirty="0">
                <a:hlinkClick r:id="rId2"/>
              </a:rPr>
              <a:t>communitydevelopment@rochestermn.gov</a:t>
            </a:r>
            <a:r>
              <a:rPr lang="en-US" dirty="0"/>
              <a:t>  or phone (507-328-2600).</a:t>
            </a:r>
          </a:p>
        </p:txBody>
      </p:sp>
    </p:spTree>
    <p:extLst>
      <p:ext uri="{BB962C8B-B14F-4D97-AF65-F5344CB8AC3E}">
        <p14:creationId xmlns:p14="http://schemas.microsoft.com/office/powerpoint/2010/main" val="253030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900"/>
            <a:ext cx="10515600" cy="1325563"/>
          </a:xfrm>
        </p:spPr>
        <p:txBody>
          <a:bodyPr/>
          <a:lstStyle/>
          <a:p>
            <a:r>
              <a:rPr lang="en-US" sz="5400" b="1" dirty="0"/>
              <a:t>Overview</a:t>
            </a:r>
            <a:endParaRPr lang="en-US" b="1" dirty="0"/>
          </a:p>
        </p:txBody>
      </p:sp>
      <p:sp>
        <p:nvSpPr>
          <p:cNvPr id="3" name="Content Placeholder 2"/>
          <p:cNvSpPr>
            <a:spLocks noGrp="1"/>
          </p:cNvSpPr>
          <p:nvPr>
            <p:ph idx="1"/>
          </p:nvPr>
        </p:nvSpPr>
        <p:spPr>
          <a:xfrm>
            <a:off x="838200" y="1395835"/>
            <a:ext cx="10515600" cy="4351338"/>
          </a:xfrm>
        </p:spPr>
        <p:txBody>
          <a:bodyPr>
            <a:noAutofit/>
          </a:bodyPr>
          <a:lstStyle/>
          <a:p>
            <a:pPr fontAlgn="ctr"/>
            <a:r>
              <a:rPr lang="en-US" sz="2600" dirty="0"/>
              <a:t>My name is Zac Boutin, and I am a part owner and the general contractor for “Downtown Cottages.”</a:t>
            </a:r>
          </a:p>
          <a:p>
            <a:pPr fontAlgn="ctr"/>
            <a:r>
              <a:rPr lang="en-US" sz="2600" dirty="0"/>
              <a:t>We plan to build a 4 unit cottage home development at 520 5</a:t>
            </a:r>
            <a:r>
              <a:rPr lang="en-US" sz="2600" baseline="30000" dirty="0"/>
              <a:t>th</a:t>
            </a:r>
            <a:r>
              <a:rPr lang="en-US" sz="2600" dirty="0"/>
              <a:t> Ave NW in place of an old house that had significant structural issues.</a:t>
            </a:r>
          </a:p>
          <a:p>
            <a:pPr fontAlgn="ctr"/>
            <a:r>
              <a:rPr lang="en-US" sz="2600" dirty="0"/>
              <a:t>Exhibits:</a:t>
            </a:r>
          </a:p>
          <a:p>
            <a:pPr lvl="1" fontAlgn="ctr"/>
            <a:r>
              <a:rPr lang="en-US" sz="2600" dirty="0"/>
              <a:t>Site Plan</a:t>
            </a:r>
          </a:p>
          <a:p>
            <a:pPr lvl="1" fontAlgn="ctr"/>
            <a:r>
              <a:rPr lang="en-US" sz="2600" dirty="0"/>
              <a:t>Landscape Plan</a:t>
            </a:r>
          </a:p>
          <a:p>
            <a:pPr lvl="1" fontAlgn="ctr"/>
            <a:r>
              <a:rPr lang="en-US" sz="2600" dirty="0"/>
              <a:t>Building Elevation </a:t>
            </a:r>
          </a:p>
          <a:p>
            <a:pPr lvl="1" fontAlgn="ctr"/>
            <a:r>
              <a:rPr lang="en-US" sz="2600" dirty="0"/>
              <a:t>Photometric Plan</a:t>
            </a:r>
          </a:p>
          <a:p>
            <a:pPr fontAlgn="ctr"/>
            <a:r>
              <a:rPr lang="en-US" sz="2600" dirty="0"/>
              <a:t>Traffic Impacts will be minimal, we expect a maximum of 4 cars in the neighborhood on any given day.</a:t>
            </a:r>
          </a:p>
          <a:p>
            <a:pPr fontAlgn="ctr"/>
            <a:r>
              <a:rPr lang="en-US" sz="2600" dirty="0"/>
              <a:t>Q&amp;A</a:t>
            </a:r>
          </a:p>
          <a:p>
            <a:pPr lvl="1" fontAlgn="ctr"/>
            <a:endParaRPr lang="en-US" sz="2600" dirty="0"/>
          </a:p>
          <a:p>
            <a:pPr fontAlgn="ctr"/>
            <a:endParaRPr lang="en-US" sz="2600" dirty="0"/>
          </a:p>
        </p:txBody>
      </p:sp>
    </p:spTree>
    <p:extLst>
      <p:ext uri="{BB962C8B-B14F-4D97-AF65-F5344CB8AC3E}">
        <p14:creationId xmlns:p14="http://schemas.microsoft.com/office/powerpoint/2010/main" val="336762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4507"/>
            <a:ext cx="10515600" cy="1325563"/>
          </a:xfrm>
        </p:spPr>
        <p:txBody>
          <a:bodyPr/>
          <a:lstStyle/>
          <a:p>
            <a:r>
              <a:rPr lang="en-US" sz="6000" b="1" dirty="0"/>
              <a:t>Introduction</a:t>
            </a:r>
            <a:endParaRPr lang="en-US" b="1" dirty="0"/>
          </a:p>
        </p:txBody>
      </p:sp>
      <p:sp>
        <p:nvSpPr>
          <p:cNvPr id="3" name="Content Placeholder 2"/>
          <p:cNvSpPr>
            <a:spLocks noGrp="1"/>
          </p:cNvSpPr>
          <p:nvPr>
            <p:ph idx="1"/>
          </p:nvPr>
        </p:nvSpPr>
        <p:spPr>
          <a:xfrm>
            <a:off x="838200" y="2141537"/>
            <a:ext cx="10515600" cy="4351338"/>
          </a:xfrm>
        </p:spPr>
        <p:txBody>
          <a:bodyPr/>
          <a:lstStyle/>
          <a:p>
            <a:pPr marL="0" indent="0" fontAlgn="ctr">
              <a:buNone/>
            </a:pPr>
            <a:r>
              <a:rPr lang="en-US" dirty="0"/>
              <a:t>Our team consists of</a:t>
            </a:r>
          </a:p>
          <a:p>
            <a:pPr marL="0" indent="0" fontAlgn="ctr">
              <a:buNone/>
            </a:pPr>
            <a:endParaRPr lang="en-US" dirty="0"/>
          </a:p>
          <a:p>
            <a:pPr marL="0" indent="0" fontAlgn="ctr">
              <a:buNone/>
            </a:pPr>
            <a:r>
              <a:rPr lang="en-US" dirty="0"/>
              <a:t>John Quinn- Property manager</a:t>
            </a:r>
          </a:p>
          <a:p>
            <a:pPr marL="0" indent="0" fontAlgn="ctr">
              <a:buNone/>
            </a:pPr>
            <a:r>
              <a:rPr lang="en-US" dirty="0"/>
              <a:t>Carrie Quinn- Silent partner</a:t>
            </a:r>
          </a:p>
          <a:p>
            <a:pPr marL="0" indent="0" fontAlgn="ctr">
              <a:buNone/>
            </a:pPr>
            <a:r>
              <a:rPr lang="en-US" dirty="0"/>
              <a:t>Lauren Boutin- Designer/Manager/Realtor</a:t>
            </a:r>
          </a:p>
          <a:p>
            <a:pPr marL="0" indent="0" fontAlgn="ctr">
              <a:buNone/>
            </a:pPr>
            <a:r>
              <a:rPr lang="en-US" dirty="0"/>
              <a:t>Zac Boutin- Contractor/Spokesperson</a:t>
            </a:r>
          </a:p>
        </p:txBody>
      </p:sp>
    </p:spTree>
    <p:extLst>
      <p:ext uri="{BB962C8B-B14F-4D97-AF65-F5344CB8AC3E}">
        <p14:creationId xmlns:p14="http://schemas.microsoft.com/office/powerpoint/2010/main" val="1671971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About our Project</a:t>
            </a:r>
          </a:p>
        </p:txBody>
      </p:sp>
      <p:sp>
        <p:nvSpPr>
          <p:cNvPr id="3" name="Content Placeholder 2"/>
          <p:cNvSpPr>
            <a:spLocks noGrp="1"/>
          </p:cNvSpPr>
          <p:nvPr>
            <p:ph idx="1"/>
          </p:nvPr>
        </p:nvSpPr>
        <p:spPr/>
        <p:txBody>
          <a:bodyPr/>
          <a:lstStyle/>
          <a:p>
            <a:pPr marL="0" indent="0" fontAlgn="ctr">
              <a:buNone/>
            </a:pPr>
            <a:r>
              <a:rPr lang="en-US" dirty="0"/>
              <a:t>We will be demolishing the current house at 520 5</a:t>
            </a:r>
            <a:r>
              <a:rPr lang="en-US" baseline="30000" dirty="0"/>
              <a:t>th</a:t>
            </a:r>
            <a:r>
              <a:rPr lang="en-US" dirty="0"/>
              <a:t> Ave NW to replace with 4 small homes. Each small home or “cottage,” will consist of 1 bedroom, 1 bathroom, a living room and full kitchen. Our mission is to provide high-end, yet affordable, short term rental units for Mayo guests/patients, as well as other guests of Rochester.</a:t>
            </a:r>
          </a:p>
        </p:txBody>
      </p:sp>
    </p:spTree>
    <p:extLst>
      <p:ext uri="{BB962C8B-B14F-4D97-AF65-F5344CB8AC3E}">
        <p14:creationId xmlns:p14="http://schemas.microsoft.com/office/powerpoint/2010/main" val="4244733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603"/>
            <a:ext cx="10515600" cy="1325563"/>
          </a:xfrm>
        </p:spPr>
        <p:txBody>
          <a:bodyPr/>
          <a:lstStyle/>
          <a:p>
            <a:r>
              <a:rPr lang="en-US" b="1" dirty="0"/>
              <a:t>The Application Process</a:t>
            </a:r>
          </a:p>
        </p:txBody>
      </p:sp>
      <p:graphicFrame>
        <p:nvGraphicFramePr>
          <p:cNvPr id="6" name="Diagram 5"/>
          <p:cNvGraphicFramePr/>
          <p:nvPr>
            <p:extLst>
              <p:ext uri="{D42A27DB-BD31-4B8C-83A1-F6EECF244321}">
                <p14:modId xmlns:p14="http://schemas.microsoft.com/office/powerpoint/2010/main" val="552505421"/>
              </p:ext>
            </p:extLst>
          </p:nvPr>
        </p:nvGraphicFramePr>
        <p:xfrm>
          <a:off x="1626798" y="1423359"/>
          <a:ext cx="8938404" cy="5020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9608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13" y="987421"/>
            <a:ext cx="3932237" cy="571212"/>
          </a:xfrm>
        </p:spPr>
        <p:txBody>
          <a:bodyPr>
            <a:noAutofit/>
          </a:bodyPr>
          <a:lstStyle/>
          <a:p>
            <a:pPr algn="ctr"/>
            <a:r>
              <a:rPr lang="en-US" sz="3600" b="1" u="sng" dirty="0"/>
              <a:t>Site Plan</a:t>
            </a:r>
          </a:p>
        </p:txBody>
      </p:sp>
      <p:sp>
        <p:nvSpPr>
          <p:cNvPr id="4" name="Text Placeholder 3"/>
          <p:cNvSpPr>
            <a:spLocks noGrp="1"/>
          </p:cNvSpPr>
          <p:nvPr>
            <p:ph type="body" sz="half" idx="2"/>
          </p:nvPr>
        </p:nvSpPr>
        <p:spPr>
          <a:xfrm>
            <a:off x="239713" y="1557049"/>
            <a:ext cx="3932237" cy="4310351"/>
          </a:xfrm>
        </p:spPr>
        <p:txBody>
          <a:bodyPr/>
          <a:lstStyle/>
          <a:p>
            <a:pPr algn="ctr"/>
            <a:endParaRPr lang="en-US" sz="2400" dirty="0"/>
          </a:p>
          <a:p>
            <a:r>
              <a:rPr lang="en-US" sz="2400" dirty="0"/>
              <a:t>The Cottages will be setback 20’ from the right aways (sidewalk and center of alley) and 10’ from the north and south property lines. They will be about 525 sq ft in size and be about 15’ tall to the peak of the roof line. Each unit will have its own parking stall with tasteful landscaping.</a:t>
            </a:r>
          </a:p>
          <a:p>
            <a:endParaRPr lang="en-US" dirty="0"/>
          </a:p>
        </p:txBody>
      </p:sp>
      <p:pic>
        <p:nvPicPr>
          <p:cNvPr id="7" name="Picture Placeholder 6">
            <a:extLst>
              <a:ext uri="{FF2B5EF4-FFF2-40B4-BE49-F238E27FC236}">
                <a16:creationId xmlns:a16="http://schemas.microsoft.com/office/drawing/2014/main" id="{DCCC42CB-2079-BE1F-E935-D42C1292E910}"/>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23335" t="18001" r="12685" b="22442"/>
          <a:stretch/>
        </p:blipFill>
        <p:spPr>
          <a:xfrm rot="16200000">
            <a:off x="4855669" y="1131062"/>
            <a:ext cx="6471819" cy="4330463"/>
          </a:xfrm>
          <a:pattFill prst="pct5">
            <a:fgClr>
              <a:srgbClr val="A5BAC9"/>
            </a:fgClr>
            <a:bgClr>
              <a:schemeClr val="bg1"/>
            </a:bgClr>
          </a:pattFill>
        </p:spPr>
      </p:pic>
    </p:spTree>
    <p:extLst>
      <p:ext uri="{BB962C8B-B14F-4D97-AF65-F5344CB8AC3E}">
        <p14:creationId xmlns:p14="http://schemas.microsoft.com/office/powerpoint/2010/main" val="2887619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22" y="967034"/>
            <a:ext cx="3932237" cy="571212"/>
          </a:xfrm>
        </p:spPr>
        <p:txBody>
          <a:bodyPr>
            <a:noAutofit/>
          </a:bodyPr>
          <a:lstStyle/>
          <a:p>
            <a:r>
              <a:rPr lang="en-US" sz="3600" b="1" u="sng" dirty="0"/>
              <a:t>Landscape Plan</a:t>
            </a:r>
          </a:p>
        </p:txBody>
      </p:sp>
      <p:sp>
        <p:nvSpPr>
          <p:cNvPr id="4" name="Text Placeholder 3"/>
          <p:cNvSpPr>
            <a:spLocks noGrp="1"/>
          </p:cNvSpPr>
          <p:nvPr>
            <p:ph type="body" sz="half" idx="2"/>
          </p:nvPr>
        </p:nvSpPr>
        <p:spPr>
          <a:xfrm>
            <a:off x="246022" y="1600015"/>
            <a:ext cx="3932237" cy="4310351"/>
          </a:xfrm>
        </p:spPr>
        <p:txBody>
          <a:bodyPr>
            <a:noAutofit/>
          </a:bodyPr>
          <a:lstStyle/>
          <a:p>
            <a:r>
              <a:rPr lang="en-US" sz="2000" dirty="0"/>
              <a:t>We plan to plant several native trees, bushes, and flowers around this property. Flowers and bushes will be planted on the west side (5</a:t>
            </a:r>
            <a:r>
              <a:rPr lang="en-US" sz="2000" baseline="30000" dirty="0"/>
              <a:t>th</a:t>
            </a:r>
            <a:r>
              <a:rPr lang="en-US" sz="2000" dirty="0"/>
              <a:t> Ave) along the sidewalk and in front of each unit to give it an appealing, comforting look. An inground sprinkler system will be installed to ensure we get good flower blooms and have healthy grass throughout the Summer months. Native trees will be planted on every side of the lot as space allows. Special attention will be paid to ensure the species of trees will not over grow, like neighboring lots have.</a:t>
            </a:r>
          </a:p>
        </p:txBody>
      </p:sp>
      <p:pic>
        <p:nvPicPr>
          <p:cNvPr id="8" name="Picture Placeholder 6">
            <a:extLst>
              <a:ext uri="{FF2B5EF4-FFF2-40B4-BE49-F238E27FC236}">
                <a16:creationId xmlns:a16="http://schemas.microsoft.com/office/drawing/2014/main" id="{DCCC42CB-2079-BE1F-E935-D42C1292E910}"/>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23335" t="18001" r="12685" b="22442"/>
          <a:stretch/>
        </p:blipFill>
        <p:spPr>
          <a:xfrm rot="16200000">
            <a:off x="4855669" y="1131062"/>
            <a:ext cx="6471819" cy="4330463"/>
          </a:xfrm>
          <a:pattFill prst="pct5">
            <a:fgClr>
              <a:srgbClr val="A5BAC9"/>
            </a:fgClr>
            <a:bgClr>
              <a:schemeClr val="bg1"/>
            </a:bgClr>
          </a:pattFill>
        </p:spPr>
      </p:pic>
    </p:spTree>
    <p:extLst>
      <p:ext uri="{BB962C8B-B14F-4D97-AF65-F5344CB8AC3E}">
        <p14:creationId xmlns:p14="http://schemas.microsoft.com/office/powerpoint/2010/main" val="322500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8" y="253143"/>
            <a:ext cx="3932237" cy="571212"/>
          </a:xfrm>
        </p:spPr>
        <p:txBody>
          <a:bodyPr>
            <a:noAutofit/>
          </a:bodyPr>
          <a:lstStyle/>
          <a:p>
            <a:r>
              <a:rPr lang="en-US" sz="3600" b="1" u="sng" dirty="0"/>
              <a:t>Building Elevation</a:t>
            </a:r>
          </a:p>
        </p:txBody>
      </p:sp>
      <p:sp>
        <p:nvSpPr>
          <p:cNvPr id="4" name="Text Placeholder 3"/>
          <p:cNvSpPr>
            <a:spLocks noGrp="1"/>
          </p:cNvSpPr>
          <p:nvPr>
            <p:ph type="body" sz="half" idx="2"/>
          </p:nvPr>
        </p:nvSpPr>
        <p:spPr>
          <a:xfrm>
            <a:off x="212278" y="918410"/>
            <a:ext cx="3284260" cy="2023165"/>
          </a:xfrm>
        </p:spPr>
        <p:txBody>
          <a:bodyPr>
            <a:normAutofit fontScale="92500" lnSpcReduction="20000"/>
          </a:bodyPr>
          <a:lstStyle/>
          <a:p>
            <a:r>
              <a:rPr lang="en-US" sz="2400" dirty="0"/>
              <a:t>The cottage homes will be slab on grade (no basement) standing approximately 15’ tall to the peak of the roof. They will be 32’ long and 16’ wide with a tastefully designed exterior.</a:t>
            </a:r>
          </a:p>
        </p:txBody>
      </p:sp>
      <p:sp>
        <p:nvSpPr>
          <p:cNvPr id="6" name="TextBox 5"/>
          <p:cNvSpPr txBox="1"/>
          <p:nvPr/>
        </p:nvSpPr>
        <p:spPr>
          <a:xfrm>
            <a:off x="5948927" y="1558637"/>
            <a:ext cx="5477333" cy="861774"/>
          </a:xfrm>
          <a:prstGeom prst="rect">
            <a:avLst/>
          </a:prstGeom>
          <a:noFill/>
        </p:spPr>
        <p:txBody>
          <a:bodyPr wrap="none" rtlCol="0">
            <a:spAutoFit/>
          </a:bodyPr>
          <a:lstStyle/>
          <a:p>
            <a:r>
              <a:rPr lang="en-US" sz="5000" dirty="0"/>
              <a:t>Add Exhibit/Pictures</a:t>
            </a:r>
          </a:p>
        </p:txBody>
      </p:sp>
      <p:pic>
        <p:nvPicPr>
          <p:cNvPr id="25" name="Picture Placeholder 24" descr="A house with a black roof&#10;&#10;Description automatically generated">
            <a:extLst>
              <a:ext uri="{FF2B5EF4-FFF2-40B4-BE49-F238E27FC236}">
                <a16:creationId xmlns:a16="http://schemas.microsoft.com/office/drawing/2014/main" id="{FFA4EC15-BF30-A588-1F85-53EA124B230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7691" t="-1" r="6726" b="1839"/>
          <a:stretch/>
        </p:blipFill>
        <p:spPr>
          <a:xfrm>
            <a:off x="4144515" y="392297"/>
            <a:ext cx="8047485" cy="4907066"/>
          </a:xfrm>
        </p:spPr>
      </p:pic>
      <p:pic>
        <p:nvPicPr>
          <p:cNvPr id="29" name="Picture 28" descr="A close-up of different colors of stone&#10;&#10;Description automatically generated">
            <a:extLst>
              <a:ext uri="{FF2B5EF4-FFF2-40B4-BE49-F238E27FC236}">
                <a16:creationId xmlns:a16="http://schemas.microsoft.com/office/drawing/2014/main" id="{4295827F-BD94-8E71-6B5F-6C70A29DD1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262" y="3429000"/>
            <a:ext cx="3751124" cy="3429000"/>
          </a:xfrm>
          <a:prstGeom prst="rect">
            <a:avLst/>
          </a:prstGeom>
        </p:spPr>
      </p:pic>
    </p:spTree>
    <p:extLst>
      <p:ext uri="{BB962C8B-B14F-4D97-AF65-F5344CB8AC3E}">
        <p14:creationId xmlns:p14="http://schemas.microsoft.com/office/powerpoint/2010/main" val="946475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88" y="1034927"/>
            <a:ext cx="3932237" cy="571212"/>
          </a:xfrm>
        </p:spPr>
        <p:txBody>
          <a:bodyPr>
            <a:noAutofit/>
          </a:bodyPr>
          <a:lstStyle/>
          <a:p>
            <a:r>
              <a:rPr lang="en-US" sz="4000" b="1" u="sng" dirty="0"/>
              <a:t>Lighting Plan</a:t>
            </a:r>
          </a:p>
        </p:txBody>
      </p:sp>
      <p:sp>
        <p:nvSpPr>
          <p:cNvPr id="5" name="TextBox 4"/>
          <p:cNvSpPr txBox="1"/>
          <p:nvPr/>
        </p:nvSpPr>
        <p:spPr>
          <a:xfrm>
            <a:off x="612688" y="1754293"/>
            <a:ext cx="3393313" cy="1477328"/>
          </a:xfrm>
          <a:prstGeom prst="rect">
            <a:avLst/>
          </a:prstGeom>
          <a:noFill/>
        </p:spPr>
        <p:txBody>
          <a:bodyPr wrap="square" rtlCol="0">
            <a:spAutoFit/>
          </a:bodyPr>
          <a:lstStyle/>
          <a:p>
            <a:r>
              <a:rPr lang="en-US" dirty="0"/>
              <a:t>See yellow small circles, on the front of each cottage next to the front door – upon approach. Lights will be a typical exterior house light.</a:t>
            </a:r>
          </a:p>
        </p:txBody>
      </p:sp>
      <p:pic>
        <p:nvPicPr>
          <p:cNvPr id="8" name="Picture Placeholder 7" descr="A blueprint of a house&#10;&#10;Description automatically generated">
            <a:extLst>
              <a:ext uri="{FF2B5EF4-FFF2-40B4-BE49-F238E27FC236}">
                <a16:creationId xmlns:a16="http://schemas.microsoft.com/office/drawing/2014/main" id="{448D2ACE-7449-62A6-B110-F7BCDEE5C79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a:xfrm>
            <a:off x="4612239" y="607125"/>
            <a:ext cx="7147524" cy="5643749"/>
          </a:xfrm>
        </p:spPr>
      </p:pic>
      <p:cxnSp>
        <p:nvCxnSpPr>
          <p:cNvPr id="12" name="Straight Arrow Connector 11">
            <a:extLst>
              <a:ext uri="{FF2B5EF4-FFF2-40B4-BE49-F238E27FC236}">
                <a16:creationId xmlns:a16="http://schemas.microsoft.com/office/drawing/2014/main" id="{47FE484E-7CDE-816D-5BF0-53D8F6207856}"/>
              </a:ext>
            </a:extLst>
          </p:cNvPr>
          <p:cNvCxnSpPr>
            <a:cxnSpLocks/>
          </p:cNvCxnSpPr>
          <p:nvPr/>
        </p:nvCxnSpPr>
        <p:spPr>
          <a:xfrm flipH="1">
            <a:off x="8012280" y="3559628"/>
            <a:ext cx="347441" cy="500411"/>
          </a:xfrm>
          <a:prstGeom prst="straightConnector1">
            <a:avLst/>
          </a:prstGeom>
          <a:ln w="73025">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34657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A9C3BD13DEDA4B821E9A5E066E8856" ma:contentTypeVersion="14" ma:contentTypeDescription="Create a new document." ma:contentTypeScope="" ma:versionID="a84b4d49a7bbeaf0c104f40be72331b2">
  <xsd:schema xmlns:xsd="http://www.w3.org/2001/XMLSchema" xmlns:xs="http://www.w3.org/2001/XMLSchema" xmlns:p="http://schemas.microsoft.com/office/2006/metadata/properties" xmlns:ns1="http://schemas.microsoft.com/sharepoint/v3" xmlns:ns3="14747498-61e2-404a-8fdd-aa9d2850c18e" xmlns:ns4="893f8f77-6667-4781-8604-dd02633b93e5" targetNamespace="http://schemas.microsoft.com/office/2006/metadata/properties" ma:root="true" ma:fieldsID="d9023facc1af5466e43f117d29a735d9" ns1:_="" ns3:_="" ns4:_="">
    <xsd:import namespace="http://schemas.microsoft.com/sharepoint/v3"/>
    <xsd:import namespace="14747498-61e2-404a-8fdd-aa9d2850c18e"/>
    <xsd:import namespace="893f8f77-6667-4781-8604-dd02633b93e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747498-61e2-404a-8fdd-aa9d2850c1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f77-6667-4781-8604-dd02633b93e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821B47-F92E-46B1-8CAA-03A5B7F6F2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4747498-61e2-404a-8fdd-aa9d2850c18e"/>
    <ds:schemaRef ds:uri="893f8f77-6667-4781-8604-dd02633b93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F86A82-E8B4-4DB1-88A0-C859D44EF83B}">
  <ds:schemaRefs>
    <ds:schemaRef ds:uri="http://schemas.microsoft.com/sharepoint/v3"/>
    <ds:schemaRef ds:uri="http://purl.org/dc/terms/"/>
    <ds:schemaRef ds:uri="http://schemas.openxmlformats.org/package/2006/metadata/core-properties"/>
    <ds:schemaRef ds:uri="http://schemas.microsoft.com/office/2006/documentManagement/types"/>
    <ds:schemaRef ds:uri="893f8f77-6667-4781-8604-dd02633b93e5"/>
    <ds:schemaRef ds:uri="http://schemas.microsoft.com/office/infopath/2007/PartnerControls"/>
    <ds:schemaRef ds:uri="http://purl.org/dc/elements/1.1/"/>
    <ds:schemaRef ds:uri="http://schemas.microsoft.com/office/2006/metadata/properties"/>
    <ds:schemaRef ds:uri="14747498-61e2-404a-8fdd-aa9d2850c18e"/>
    <ds:schemaRef ds:uri="http://www.w3.org/XML/1998/namespace"/>
    <ds:schemaRef ds:uri="http://purl.org/dc/dcmitype/"/>
  </ds:schemaRefs>
</ds:datastoreItem>
</file>

<file path=customXml/itemProps3.xml><?xml version="1.0" encoding="utf-8"?>
<ds:datastoreItem xmlns:ds="http://schemas.openxmlformats.org/officeDocument/2006/customXml" ds:itemID="{1B932F30-D788-46F0-ADAA-EBE78E54DB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34512</TotalTime>
  <Words>698</Words>
  <Application>Microsoft Macintosh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“Downtown Cottages”</vt:lpstr>
      <vt:lpstr>Overview</vt:lpstr>
      <vt:lpstr>Introduction</vt:lpstr>
      <vt:lpstr>About our Project</vt:lpstr>
      <vt:lpstr>The Application Process</vt:lpstr>
      <vt:lpstr>Site Plan</vt:lpstr>
      <vt:lpstr>Landscape Plan</vt:lpstr>
      <vt:lpstr>Building Elevation</vt:lpstr>
      <vt:lpstr>Lighting Plan</vt:lpstr>
      <vt:lpstr>Lighting Plan</vt:lpstr>
      <vt:lpstr>Traffic Impacts</vt:lpstr>
      <vt:lpstr>Q&amp;A</vt:lpstr>
      <vt:lpstr>Still have Questions?</vt:lpstr>
    </vt:vector>
  </TitlesOfParts>
  <Company>City of Rochester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Neighborhood Information Meeting</dc:title>
  <dc:creator>Schuler, Jessica</dc:creator>
  <cp:lastModifiedBy>Lauren Swantko</cp:lastModifiedBy>
  <cp:revision>16</cp:revision>
  <dcterms:created xsi:type="dcterms:W3CDTF">2022-11-30T16:54:25Z</dcterms:created>
  <dcterms:modified xsi:type="dcterms:W3CDTF">2023-09-08T17:21:04Z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0x0101001BA9C3BD13DEDA4B821E9A5E066E8856</vt:lpwstr>
  </property>
</Properties>
</file>