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1" r:id="rId7"/>
    <p:sldId id="273" r:id="rId8"/>
    <p:sldId id="265" r:id="rId9"/>
    <p:sldId id="264" r:id="rId10"/>
    <p:sldId id="268" r:id="rId11"/>
    <p:sldId id="276" r:id="rId12"/>
    <p:sldId id="274" r:id="rId13"/>
    <p:sldId id="277" r:id="rId14"/>
    <p:sldId id="266" r:id="rId15"/>
    <p:sldId id="275" r:id="rId16"/>
    <p:sldId id="26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6F"/>
    <a:srgbClr val="EFD580"/>
    <a:srgbClr val="A5B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F9E4-C653-46CC-BA59-9127CA78AFC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97778D1-B5F0-443A-9BB8-8A5AA529AD62}">
      <dgm:prSet phldrT="[Text]" custT="1"/>
      <dgm:spPr>
        <a:solidFill>
          <a:srgbClr val="A5BAC9"/>
        </a:solidFill>
        <a:ln w="19050">
          <a:solidFill>
            <a:srgbClr val="00586F"/>
          </a:solidFill>
        </a:ln>
      </dgm:spPr>
      <dgm:t>
        <a:bodyPr/>
        <a:lstStyle/>
        <a:p>
          <a:r>
            <a:rPr lang="en-US" sz="1400" b="1">
              <a:solidFill>
                <a:schemeClr val="tx1"/>
              </a:solidFill>
            </a:rPr>
            <a:t>Applicant meets with City Teammates to review application requirements</a:t>
          </a:r>
          <a:endParaRPr lang="en-US" sz="1400" b="1" dirty="0">
            <a:solidFill>
              <a:schemeClr val="tx1"/>
            </a:solidFill>
          </a:endParaRPr>
        </a:p>
      </dgm:t>
    </dgm:pt>
    <dgm:pt modelId="{6C5F8D96-727D-4C7D-A891-5DCC8CDFFA07}" type="parTrans" cxnId="{0C372E81-A265-4EA6-833B-79E9791FBF3A}">
      <dgm:prSet/>
      <dgm:spPr/>
      <dgm:t>
        <a:bodyPr/>
        <a:lstStyle/>
        <a:p>
          <a:endParaRPr lang="en-US"/>
        </a:p>
      </dgm:t>
    </dgm:pt>
    <dgm:pt modelId="{3F5E3B7F-C703-4FB8-BE45-9156CE60949B}" type="sibTrans" cxnId="{0C372E81-A265-4EA6-833B-79E9791FBF3A}">
      <dgm:prSet/>
      <dgm:spPr>
        <a:solidFill>
          <a:srgbClr val="A5BAC9"/>
        </a:solidFill>
        <a:ln w="19050">
          <a:solidFill>
            <a:srgbClr val="00586F"/>
          </a:solidFill>
        </a:ln>
      </dgm:spPr>
      <dgm:t>
        <a:bodyPr/>
        <a:lstStyle/>
        <a:p>
          <a:endParaRPr lang="en-US"/>
        </a:p>
      </dgm:t>
    </dgm:pt>
    <dgm:pt modelId="{9650CDC3-BF1B-4F87-9FEB-4F73E88D6D6E}">
      <dgm:prSet phldrT="[Text]" custT="1"/>
      <dgm:spPr>
        <a:solidFill>
          <a:srgbClr val="EFD580"/>
        </a:solidFill>
        <a:ln w="19050">
          <a:solidFill>
            <a:srgbClr val="00586F"/>
          </a:solidFill>
        </a:ln>
      </dgm:spPr>
      <dgm:t>
        <a:bodyPr/>
        <a:lstStyle/>
        <a:p>
          <a:r>
            <a:rPr lang="en-US" sz="1400" b="1" dirty="0">
              <a:solidFill>
                <a:schemeClr val="tx1"/>
              </a:solidFill>
            </a:rPr>
            <a:t>GET INVOLVED: </a:t>
          </a:r>
        </a:p>
        <a:p>
          <a:r>
            <a:rPr lang="en-US" sz="1400" b="1" dirty="0">
              <a:solidFill>
                <a:schemeClr val="tx1"/>
              </a:solidFill>
            </a:rPr>
            <a:t>Attend Applicant-hosted Neighborhood Information Meeting</a:t>
          </a:r>
        </a:p>
      </dgm:t>
    </dgm:pt>
    <dgm:pt modelId="{8A21F12B-4E77-4912-9546-278DD391BB65}" type="parTrans" cxnId="{B0651AD7-00EE-4FD7-8E39-9C7F84A6E905}">
      <dgm:prSet/>
      <dgm:spPr/>
      <dgm:t>
        <a:bodyPr/>
        <a:lstStyle/>
        <a:p>
          <a:endParaRPr lang="en-US"/>
        </a:p>
      </dgm:t>
    </dgm:pt>
    <dgm:pt modelId="{BF525FAA-110F-4745-B85B-F636DA341965}" type="sibTrans" cxnId="{B0651AD7-00EE-4FD7-8E39-9C7F84A6E905}">
      <dgm:prSet/>
      <dgm:spPr>
        <a:ln w="19050">
          <a:solidFill>
            <a:srgbClr val="00586F"/>
          </a:solidFill>
        </a:ln>
      </dgm:spPr>
      <dgm:t>
        <a:bodyPr/>
        <a:lstStyle/>
        <a:p>
          <a:endParaRPr lang="en-US"/>
        </a:p>
      </dgm:t>
    </dgm:pt>
    <dgm:pt modelId="{C5ECF01C-8A55-4C6F-9B9A-BD8D15A8E9A8}">
      <dgm:prSet phldrT="[Text]" custT="1"/>
      <dgm:spPr>
        <a:solidFill>
          <a:srgbClr val="A5BAC9"/>
        </a:solidFill>
        <a:ln w="19050">
          <a:solidFill>
            <a:srgbClr val="00586F"/>
          </a:solidFill>
        </a:ln>
      </dgm:spPr>
      <dgm:t>
        <a:bodyPr/>
        <a:lstStyle/>
        <a:p>
          <a:r>
            <a:rPr lang="en-US" sz="1400" b="1">
              <a:solidFill>
                <a:schemeClr val="tx1"/>
              </a:solidFill>
            </a:rPr>
            <a:t>Applicant submits Development Application within 30 days of Neighborhood Information Meeting</a:t>
          </a:r>
        </a:p>
      </dgm:t>
    </dgm:pt>
    <dgm:pt modelId="{2749E6AD-E48E-47A6-80C1-57A83B00F2DB}" type="parTrans" cxnId="{E4822926-D7F7-4354-BD36-009AA2D6DA16}">
      <dgm:prSet/>
      <dgm:spPr/>
      <dgm:t>
        <a:bodyPr/>
        <a:lstStyle/>
        <a:p>
          <a:endParaRPr lang="en-US"/>
        </a:p>
      </dgm:t>
    </dgm:pt>
    <dgm:pt modelId="{15B01D95-B41A-442F-902F-03642E86ADDE}" type="sibTrans" cxnId="{E4822926-D7F7-4354-BD36-009AA2D6DA16}">
      <dgm:prSet/>
      <dgm:spPr>
        <a:ln w="19050">
          <a:solidFill>
            <a:srgbClr val="00586F"/>
          </a:solidFill>
        </a:ln>
      </dgm:spPr>
      <dgm:t>
        <a:bodyPr/>
        <a:lstStyle/>
        <a:p>
          <a:endParaRPr lang="en-US"/>
        </a:p>
      </dgm:t>
    </dgm:pt>
    <dgm:pt modelId="{FB2EF5A9-3A93-41C6-8E92-0DE0E42E1440}">
      <dgm:prSet phldrT="[Text]" custT="1"/>
      <dgm:spPr>
        <a:solidFill>
          <a:srgbClr val="A5BAC9"/>
        </a:solidFill>
        <a:ln w="19050">
          <a:solidFill>
            <a:srgbClr val="00586F"/>
          </a:solidFill>
        </a:ln>
      </dgm:spPr>
      <dgm:t>
        <a:bodyPr/>
        <a:lstStyle/>
        <a:p>
          <a:r>
            <a:rPr lang="en-US" sz="1400" b="1">
              <a:solidFill>
                <a:schemeClr val="tx1"/>
              </a:solidFill>
            </a:rPr>
            <a:t>Full Application Review by City, County, &amp; State departments within 14 days of receiving application</a:t>
          </a:r>
        </a:p>
      </dgm:t>
    </dgm:pt>
    <dgm:pt modelId="{649AFC2F-E5CD-4119-9337-D9EF27B6EC53}" type="parTrans" cxnId="{0550112A-2B1C-4ABF-83A8-9D23F7839CA4}">
      <dgm:prSet/>
      <dgm:spPr/>
      <dgm:t>
        <a:bodyPr/>
        <a:lstStyle/>
        <a:p>
          <a:endParaRPr lang="en-US"/>
        </a:p>
      </dgm:t>
    </dgm:pt>
    <dgm:pt modelId="{53B4586C-1679-431D-8E2A-A6BF3ECE3B51}" type="sibTrans" cxnId="{0550112A-2B1C-4ABF-83A8-9D23F7839CA4}">
      <dgm:prSet/>
      <dgm:spPr>
        <a:ln w="19050">
          <a:solidFill>
            <a:srgbClr val="00586F"/>
          </a:solidFill>
        </a:ln>
      </dgm:spPr>
      <dgm:t>
        <a:bodyPr/>
        <a:lstStyle/>
        <a:p>
          <a:endParaRPr lang="en-US"/>
        </a:p>
      </dgm:t>
    </dgm:pt>
    <dgm:pt modelId="{9AEAD96E-36B9-4DA2-A9D7-7B508BED2C61}">
      <dgm:prSet phldrT="[Text]" custT="1"/>
      <dgm:spPr>
        <a:solidFill>
          <a:srgbClr val="EFD580"/>
        </a:solidFill>
        <a:ln w="19050">
          <a:solidFill>
            <a:srgbClr val="00586F"/>
          </a:solidFill>
        </a:ln>
      </dgm:spPr>
      <dgm:t>
        <a:bodyPr/>
        <a:lstStyle/>
        <a:p>
          <a:r>
            <a:rPr lang="en-US" sz="1400" b="1" dirty="0">
              <a:solidFill>
                <a:schemeClr val="tx1"/>
              </a:solidFill>
            </a:rPr>
            <a:t>GET INVOLVED:</a:t>
          </a:r>
        </a:p>
        <a:p>
          <a:r>
            <a:rPr lang="en-US" sz="1400" b="1" dirty="0">
              <a:solidFill>
                <a:schemeClr val="tx1"/>
              </a:solidFill>
            </a:rPr>
            <a:t>Attend the Planning &amp; Zoning Commission Meeting, where a recommendation will be made to City Council</a:t>
          </a:r>
        </a:p>
      </dgm:t>
    </dgm:pt>
    <dgm:pt modelId="{3E27D838-D85D-45FE-A081-968EC6568B0F}" type="parTrans" cxnId="{0899556C-AFC1-4285-8910-1972E4199CF5}">
      <dgm:prSet/>
      <dgm:spPr/>
      <dgm:t>
        <a:bodyPr/>
        <a:lstStyle/>
        <a:p>
          <a:endParaRPr lang="en-US"/>
        </a:p>
      </dgm:t>
    </dgm:pt>
    <dgm:pt modelId="{3FDFBEE0-C387-41B7-AD6E-45A4CD6890C9}" type="sibTrans" cxnId="{0899556C-AFC1-4285-8910-1972E4199CF5}">
      <dgm:prSet/>
      <dgm:spPr>
        <a:ln w="19050">
          <a:solidFill>
            <a:srgbClr val="00586F"/>
          </a:solidFill>
        </a:ln>
      </dgm:spPr>
      <dgm:t>
        <a:bodyPr/>
        <a:lstStyle/>
        <a:p>
          <a:endParaRPr lang="en-US"/>
        </a:p>
      </dgm:t>
    </dgm:pt>
    <dgm:pt modelId="{D0699311-842E-4445-B8DA-0E5CE04C4FA4}">
      <dgm:prSet phldrT="[Text]" custT="1"/>
      <dgm:spPr>
        <a:solidFill>
          <a:srgbClr val="EFD580"/>
        </a:solidFill>
        <a:ln w="19050">
          <a:solidFill>
            <a:srgbClr val="00586F"/>
          </a:solidFill>
        </a:ln>
      </dgm:spPr>
      <dgm:t>
        <a:bodyPr/>
        <a:lstStyle/>
        <a:p>
          <a:r>
            <a:rPr lang="en-US" sz="1400" b="1" dirty="0">
              <a:solidFill>
                <a:schemeClr val="tx1"/>
              </a:solidFill>
            </a:rPr>
            <a:t>GET INVOLVED:</a:t>
          </a:r>
        </a:p>
        <a:p>
          <a:r>
            <a:rPr lang="en-US" sz="1400" b="1" dirty="0">
              <a:solidFill>
                <a:schemeClr val="tx1"/>
              </a:solidFill>
            </a:rPr>
            <a:t>Attend the City Council Public Hearing, where a decision will be made on the application</a:t>
          </a:r>
        </a:p>
      </dgm:t>
    </dgm:pt>
    <dgm:pt modelId="{5C14040A-401C-4A83-A205-353341909086}" type="parTrans" cxnId="{77592691-A35F-4B36-8DF0-55FF4C44B0A3}">
      <dgm:prSet/>
      <dgm:spPr/>
      <dgm:t>
        <a:bodyPr/>
        <a:lstStyle/>
        <a:p>
          <a:endParaRPr lang="en-US"/>
        </a:p>
      </dgm:t>
    </dgm:pt>
    <dgm:pt modelId="{DE4F5CF9-0775-4CDF-8072-4A8822307D35}" type="sibTrans" cxnId="{77592691-A35F-4B36-8DF0-55FF4C44B0A3}">
      <dgm:prSet/>
      <dgm:spPr>
        <a:ln w="19050">
          <a:solidFill>
            <a:srgbClr val="00586F"/>
          </a:solidFill>
        </a:ln>
      </dgm:spPr>
      <dgm:t>
        <a:bodyPr/>
        <a:lstStyle/>
        <a:p>
          <a:endParaRPr lang="en-US"/>
        </a:p>
      </dgm:t>
    </dgm:pt>
    <dgm:pt modelId="{737A4F08-6D75-4DF0-A0BD-F834DC2FB26C}">
      <dgm:prSet phldrT="[Text]" custT="1"/>
      <dgm:spPr>
        <a:solidFill>
          <a:srgbClr val="A5BAC9"/>
        </a:solidFill>
        <a:ln w="19050">
          <a:solidFill>
            <a:srgbClr val="00586F"/>
          </a:solidFill>
        </a:ln>
      </dgm:spPr>
      <dgm:t>
        <a:bodyPr/>
        <a:lstStyle/>
        <a:p>
          <a:r>
            <a:rPr lang="en-US" sz="1400" b="1" dirty="0">
              <a:solidFill>
                <a:schemeClr val="tx1"/>
              </a:solidFill>
            </a:rPr>
            <a:t>Applicant completes other required applications &amp; sign-offs (i.e. minor land subdivision permit or final plat, etc.)</a:t>
          </a:r>
        </a:p>
      </dgm:t>
    </dgm:pt>
    <dgm:pt modelId="{86C5EFA6-52BD-4558-A722-AF8B6B53D703}" type="parTrans" cxnId="{B0864967-3138-4E58-9040-F2A96B0E5367}">
      <dgm:prSet/>
      <dgm:spPr/>
      <dgm:t>
        <a:bodyPr/>
        <a:lstStyle/>
        <a:p>
          <a:endParaRPr lang="en-US"/>
        </a:p>
      </dgm:t>
    </dgm:pt>
    <dgm:pt modelId="{9349E43C-4D30-49E1-92D4-604B518B33ED}" type="sibTrans" cxnId="{B0864967-3138-4E58-9040-F2A96B0E5367}">
      <dgm:prSet/>
      <dgm:spPr>
        <a:ln w="19050">
          <a:solidFill>
            <a:srgbClr val="00586F"/>
          </a:solidFill>
        </a:ln>
      </dgm:spPr>
      <dgm:t>
        <a:bodyPr/>
        <a:lstStyle/>
        <a:p>
          <a:endParaRPr lang="en-US"/>
        </a:p>
      </dgm:t>
    </dgm:pt>
    <dgm:pt modelId="{4E763D8B-20E0-494F-8D06-69A8119B08EF}">
      <dgm:prSet phldrT="[Text]" custT="1"/>
      <dgm:spPr>
        <a:solidFill>
          <a:srgbClr val="A5BAC9"/>
        </a:solidFill>
        <a:ln w="19050">
          <a:solidFill>
            <a:srgbClr val="00586F"/>
          </a:solidFill>
        </a:ln>
      </dgm:spPr>
      <dgm:t>
        <a:bodyPr/>
        <a:lstStyle/>
        <a:p>
          <a:r>
            <a:rPr lang="en-US" sz="1400" b="1" dirty="0">
              <a:solidFill>
                <a:schemeClr val="tx1"/>
              </a:solidFill>
            </a:rPr>
            <a:t>Applicant proceeds with Project</a:t>
          </a:r>
        </a:p>
      </dgm:t>
    </dgm:pt>
    <dgm:pt modelId="{9A7B1CC4-8CDD-4DB4-8F49-48A7DFD04590}" type="parTrans" cxnId="{C8967AF1-02F2-410E-B93B-FFB1ADA9762E}">
      <dgm:prSet/>
      <dgm:spPr/>
      <dgm:t>
        <a:bodyPr/>
        <a:lstStyle/>
        <a:p>
          <a:endParaRPr lang="en-US"/>
        </a:p>
      </dgm:t>
    </dgm:pt>
    <dgm:pt modelId="{F47F9DEB-2BCE-4A42-A5B8-237713C45FE0}" type="sibTrans" cxnId="{C8967AF1-02F2-410E-B93B-FFB1ADA9762E}">
      <dgm:prSet/>
      <dgm:spPr/>
      <dgm:t>
        <a:bodyPr/>
        <a:lstStyle/>
        <a:p>
          <a:endParaRPr lang="en-US"/>
        </a:p>
      </dgm:t>
    </dgm:pt>
    <dgm:pt modelId="{EBF78C41-9950-40BB-9A89-E519681E40E3}" type="pres">
      <dgm:prSet presAssocID="{BB4CF9E4-C653-46CC-BA59-9127CA78AFC0}" presName="diagram" presStyleCnt="0">
        <dgm:presLayoutVars>
          <dgm:dir/>
          <dgm:resizeHandles val="exact"/>
        </dgm:presLayoutVars>
      </dgm:prSet>
      <dgm:spPr/>
    </dgm:pt>
    <dgm:pt modelId="{BEDACE1A-069B-4E8C-94D7-3305724A026F}" type="pres">
      <dgm:prSet presAssocID="{497778D1-B5F0-443A-9BB8-8A5AA529AD62}" presName="node" presStyleLbl="node1" presStyleIdx="0" presStyleCnt="8" custScaleX="161051" custScaleY="161051">
        <dgm:presLayoutVars>
          <dgm:bulletEnabled val="1"/>
        </dgm:presLayoutVars>
      </dgm:prSet>
      <dgm:spPr/>
    </dgm:pt>
    <dgm:pt modelId="{F6B02BCD-DAF4-49D8-9013-91CA8FFAC98A}" type="pres">
      <dgm:prSet presAssocID="{3F5E3B7F-C703-4FB8-BE45-9156CE60949B}" presName="sibTrans" presStyleLbl="sibTrans2D1" presStyleIdx="0" presStyleCnt="7" custScaleX="82645" custScaleY="82645"/>
      <dgm:spPr/>
    </dgm:pt>
    <dgm:pt modelId="{F24C034C-33AA-452D-8A1C-9D388D432140}" type="pres">
      <dgm:prSet presAssocID="{3F5E3B7F-C703-4FB8-BE45-9156CE60949B}" presName="connectorText" presStyleLbl="sibTrans2D1" presStyleIdx="0" presStyleCnt="7"/>
      <dgm:spPr/>
    </dgm:pt>
    <dgm:pt modelId="{B47D66F4-761C-46A9-AE9D-CFD633280468}" type="pres">
      <dgm:prSet presAssocID="{9650CDC3-BF1B-4F87-9FEB-4F73E88D6D6E}" presName="node" presStyleLbl="node1" presStyleIdx="1" presStyleCnt="8" custScaleX="161051" custScaleY="161051">
        <dgm:presLayoutVars>
          <dgm:bulletEnabled val="1"/>
        </dgm:presLayoutVars>
      </dgm:prSet>
      <dgm:spPr/>
    </dgm:pt>
    <dgm:pt modelId="{E27E1767-E42B-4A59-A508-D6FFC20AAACB}" type="pres">
      <dgm:prSet presAssocID="{BF525FAA-110F-4745-B85B-F636DA341965}" presName="sibTrans" presStyleLbl="sibTrans2D1" presStyleIdx="1" presStyleCnt="7" custScaleX="82645" custScaleY="82645"/>
      <dgm:spPr/>
    </dgm:pt>
    <dgm:pt modelId="{024DE8F9-6D55-4721-899F-60A3E63A6E7A}" type="pres">
      <dgm:prSet presAssocID="{BF525FAA-110F-4745-B85B-F636DA341965}" presName="connectorText" presStyleLbl="sibTrans2D1" presStyleIdx="1" presStyleCnt="7"/>
      <dgm:spPr/>
    </dgm:pt>
    <dgm:pt modelId="{D2C68D4E-A264-45DC-B711-62CF4A4EF520}" type="pres">
      <dgm:prSet presAssocID="{C5ECF01C-8A55-4C6F-9B9A-BD8D15A8E9A8}" presName="node" presStyleLbl="node1" presStyleIdx="2" presStyleCnt="8" custScaleX="161051" custScaleY="161051">
        <dgm:presLayoutVars>
          <dgm:bulletEnabled val="1"/>
        </dgm:presLayoutVars>
      </dgm:prSet>
      <dgm:spPr/>
    </dgm:pt>
    <dgm:pt modelId="{DEBE5B2E-0987-4B77-A3F9-0DCEB825FA29}" type="pres">
      <dgm:prSet presAssocID="{15B01D95-B41A-442F-902F-03642E86ADDE}" presName="sibTrans" presStyleLbl="sibTrans2D1" presStyleIdx="2" presStyleCnt="7" custScaleX="82645" custScaleY="82645"/>
      <dgm:spPr/>
    </dgm:pt>
    <dgm:pt modelId="{5ECFAAEF-EE27-423F-98E2-190CF1D6E239}" type="pres">
      <dgm:prSet presAssocID="{15B01D95-B41A-442F-902F-03642E86ADDE}" presName="connectorText" presStyleLbl="sibTrans2D1" presStyleIdx="2" presStyleCnt="7"/>
      <dgm:spPr/>
    </dgm:pt>
    <dgm:pt modelId="{173CC41D-F56F-4E51-AAC0-38A2F64C0EB7}" type="pres">
      <dgm:prSet presAssocID="{FB2EF5A9-3A93-41C6-8E92-0DE0E42E1440}" presName="node" presStyleLbl="node1" presStyleIdx="3" presStyleCnt="8" custScaleX="161051" custScaleY="161051">
        <dgm:presLayoutVars>
          <dgm:bulletEnabled val="1"/>
        </dgm:presLayoutVars>
      </dgm:prSet>
      <dgm:spPr/>
    </dgm:pt>
    <dgm:pt modelId="{B45B33F6-440B-4676-BC0F-B9EA024540C1}" type="pres">
      <dgm:prSet presAssocID="{53B4586C-1679-431D-8E2A-A6BF3ECE3B51}" presName="sibTrans" presStyleLbl="sibTrans2D1" presStyleIdx="3" presStyleCnt="7" custScaleX="82645" custScaleY="82645"/>
      <dgm:spPr/>
    </dgm:pt>
    <dgm:pt modelId="{2F2B3D9A-C817-4255-931C-C941ECA87EE1}" type="pres">
      <dgm:prSet presAssocID="{53B4586C-1679-431D-8E2A-A6BF3ECE3B51}" presName="connectorText" presStyleLbl="sibTrans2D1" presStyleIdx="3" presStyleCnt="7"/>
      <dgm:spPr/>
    </dgm:pt>
    <dgm:pt modelId="{94BBCA4F-A048-48FD-A8D8-DED693DDB1B8}" type="pres">
      <dgm:prSet presAssocID="{9AEAD96E-36B9-4DA2-A9D7-7B508BED2C61}" presName="node" presStyleLbl="node1" presStyleIdx="4" presStyleCnt="8" custScaleX="161051" custScaleY="161051">
        <dgm:presLayoutVars>
          <dgm:bulletEnabled val="1"/>
        </dgm:presLayoutVars>
      </dgm:prSet>
      <dgm:spPr/>
    </dgm:pt>
    <dgm:pt modelId="{A66B2AD2-75DC-47F1-B9B6-1795C0133673}" type="pres">
      <dgm:prSet presAssocID="{3FDFBEE0-C387-41B7-AD6E-45A4CD6890C9}" presName="sibTrans" presStyleLbl="sibTrans2D1" presStyleIdx="4" presStyleCnt="7" custScaleX="82645" custScaleY="82645"/>
      <dgm:spPr/>
    </dgm:pt>
    <dgm:pt modelId="{24A1E764-F925-40D7-9BBD-95A45D44763D}" type="pres">
      <dgm:prSet presAssocID="{3FDFBEE0-C387-41B7-AD6E-45A4CD6890C9}" presName="connectorText" presStyleLbl="sibTrans2D1" presStyleIdx="4" presStyleCnt="7"/>
      <dgm:spPr/>
    </dgm:pt>
    <dgm:pt modelId="{9EA26200-5E09-4B87-958F-5F844469D527}" type="pres">
      <dgm:prSet presAssocID="{D0699311-842E-4445-B8DA-0E5CE04C4FA4}" presName="node" presStyleLbl="node1" presStyleIdx="5" presStyleCnt="8" custScaleX="161051" custScaleY="161051">
        <dgm:presLayoutVars>
          <dgm:bulletEnabled val="1"/>
        </dgm:presLayoutVars>
      </dgm:prSet>
      <dgm:spPr/>
    </dgm:pt>
    <dgm:pt modelId="{887B4074-745D-48BA-B213-963046C3BC06}" type="pres">
      <dgm:prSet presAssocID="{DE4F5CF9-0775-4CDF-8072-4A8822307D35}" presName="sibTrans" presStyleLbl="sibTrans2D1" presStyleIdx="5" presStyleCnt="7" custScaleX="82645" custScaleY="82645"/>
      <dgm:spPr/>
    </dgm:pt>
    <dgm:pt modelId="{DA6AA8DE-9D93-4899-A8D1-89D05C8B716A}" type="pres">
      <dgm:prSet presAssocID="{DE4F5CF9-0775-4CDF-8072-4A8822307D35}" presName="connectorText" presStyleLbl="sibTrans2D1" presStyleIdx="5" presStyleCnt="7"/>
      <dgm:spPr/>
    </dgm:pt>
    <dgm:pt modelId="{761D15AC-39A5-42EC-8708-AC91341364F9}" type="pres">
      <dgm:prSet presAssocID="{737A4F08-6D75-4DF0-A0BD-F834DC2FB26C}" presName="node" presStyleLbl="node1" presStyleIdx="6" presStyleCnt="8" custScaleX="161051" custScaleY="161051">
        <dgm:presLayoutVars>
          <dgm:bulletEnabled val="1"/>
        </dgm:presLayoutVars>
      </dgm:prSet>
      <dgm:spPr/>
    </dgm:pt>
    <dgm:pt modelId="{7BDD799E-8D4C-4D20-9382-1B1F6A3B7CE9}" type="pres">
      <dgm:prSet presAssocID="{9349E43C-4D30-49E1-92D4-604B518B33ED}" presName="sibTrans" presStyleLbl="sibTrans2D1" presStyleIdx="6" presStyleCnt="7" custScaleX="82645" custScaleY="82645"/>
      <dgm:spPr/>
    </dgm:pt>
    <dgm:pt modelId="{AD18C556-8748-4179-B917-FEF54B44674E}" type="pres">
      <dgm:prSet presAssocID="{9349E43C-4D30-49E1-92D4-604B518B33ED}" presName="connectorText" presStyleLbl="sibTrans2D1" presStyleIdx="6" presStyleCnt="7"/>
      <dgm:spPr/>
    </dgm:pt>
    <dgm:pt modelId="{BD915351-CDE0-46A5-9DC0-84F2FB95DB33}" type="pres">
      <dgm:prSet presAssocID="{4E763D8B-20E0-494F-8D06-69A8119B08EF}" presName="node" presStyleLbl="node1" presStyleIdx="7" presStyleCnt="8" custScaleX="161051" custScaleY="161051">
        <dgm:presLayoutVars>
          <dgm:bulletEnabled val="1"/>
        </dgm:presLayoutVars>
      </dgm:prSet>
      <dgm:spPr/>
    </dgm:pt>
  </dgm:ptLst>
  <dgm:cxnLst>
    <dgm:cxn modelId="{70CEFD09-ECBE-468F-8A58-01112A0AFB97}" type="presOf" srcId="{BF525FAA-110F-4745-B85B-F636DA341965}" destId="{024DE8F9-6D55-4721-899F-60A3E63A6E7A}" srcOrd="1" destOrd="0" presId="urn:microsoft.com/office/officeart/2005/8/layout/process5"/>
    <dgm:cxn modelId="{0D2BC113-E639-4648-9D6E-1FBEAEFA8CBC}" type="presOf" srcId="{3F5E3B7F-C703-4FB8-BE45-9156CE60949B}" destId="{F6B02BCD-DAF4-49D8-9013-91CA8FFAC98A}" srcOrd="0" destOrd="0" presId="urn:microsoft.com/office/officeart/2005/8/layout/process5"/>
    <dgm:cxn modelId="{69981519-35AF-4D6C-BD96-9375BCEE0A0D}" type="presOf" srcId="{C5ECF01C-8A55-4C6F-9B9A-BD8D15A8E9A8}" destId="{D2C68D4E-A264-45DC-B711-62CF4A4EF520}" srcOrd="0" destOrd="0" presId="urn:microsoft.com/office/officeart/2005/8/layout/process5"/>
    <dgm:cxn modelId="{DB819F21-5154-44A3-8AEB-8F104CE24B94}" type="presOf" srcId="{53B4586C-1679-431D-8E2A-A6BF3ECE3B51}" destId="{B45B33F6-440B-4676-BC0F-B9EA024540C1}" srcOrd="0" destOrd="0" presId="urn:microsoft.com/office/officeart/2005/8/layout/process5"/>
    <dgm:cxn modelId="{E4822926-D7F7-4354-BD36-009AA2D6DA16}" srcId="{BB4CF9E4-C653-46CC-BA59-9127CA78AFC0}" destId="{C5ECF01C-8A55-4C6F-9B9A-BD8D15A8E9A8}" srcOrd="2" destOrd="0" parTransId="{2749E6AD-E48E-47A6-80C1-57A83B00F2DB}" sibTransId="{15B01D95-B41A-442F-902F-03642E86ADDE}"/>
    <dgm:cxn modelId="{0550112A-2B1C-4ABF-83A8-9D23F7839CA4}" srcId="{BB4CF9E4-C653-46CC-BA59-9127CA78AFC0}" destId="{FB2EF5A9-3A93-41C6-8E92-0DE0E42E1440}" srcOrd="3" destOrd="0" parTransId="{649AFC2F-E5CD-4119-9337-D9EF27B6EC53}" sibTransId="{53B4586C-1679-431D-8E2A-A6BF3ECE3B51}"/>
    <dgm:cxn modelId="{027D162D-B8E8-44EE-B73D-281DD19BE703}" type="presOf" srcId="{53B4586C-1679-431D-8E2A-A6BF3ECE3B51}" destId="{2F2B3D9A-C817-4255-931C-C941ECA87EE1}" srcOrd="1" destOrd="0" presId="urn:microsoft.com/office/officeart/2005/8/layout/process5"/>
    <dgm:cxn modelId="{7293EC36-40A4-424D-B6D4-C8DE90EA7D8D}" type="presOf" srcId="{3FDFBEE0-C387-41B7-AD6E-45A4CD6890C9}" destId="{24A1E764-F925-40D7-9BBD-95A45D44763D}" srcOrd="1" destOrd="0" presId="urn:microsoft.com/office/officeart/2005/8/layout/process5"/>
    <dgm:cxn modelId="{71BE8F3E-DE75-4856-80A9-E2AFC2AC0AA3}" type="presOf" srcId="{D0699311-842E-4445-B8DA-0E5CE04C4FA4}" destId="{9EA26200-5E09-4B87-958F-5F844469D527}" srcOrd="0" destOrd="0" presId="urn:microsoft.com/office/officeart/2005/8/layout/process5"/>
    <dgm:cxn modelId="{2E488C65-1DE7-462F-9BC6-14A4788ADA75}" type="presOf" srcId="{DE4F5CF9-0775-4CDF-8072-4A8822307D35}" destId="{887B4074-745D-48BA-B213-963046C3BC06}" srcOrd="0" destOrd="0" presId="urn:microsoft.com/office/officeart/2005/8/layout/process5"/>
    <dgm:cxn modelId="{ADACC245-4DA0-4C2A-8D96-50B578FF8E96}" type="presOf" srcId="{4E763D8B-20E0-494F-8D06-69A8119B08EF}" destId="{BD915351-CDE0-46A5-9DC0-84F2FB95DB33}" srcOrd="0" destOrd="0" presId="urn:microsoft.com/office/officeart/2005/8/layout/process5"/>
    <dgm:cxn modelId="{38F91747-41F5-440F-BF92-591F977AEF18}" type="presOf" srcId="{9650CDC3-BF1B-4F87-9FEB-4F73E88D6D6E}" destId="{B47D66F4-761C-46A9-AE9D-CFD633280468}" srcOrd="0" destOrd="0" presId="urn:microsoft.com/office/officeart/2005/8/layout/process5"/>
    <dgm:cxn modelId="{B0864967-3138-4E58-9040-F2A96B0E5367}" srcId="{BB4CF9E4-C653-46CC-BA59-9127CA78AFC0}" destId="{737A4F08-6D75-4DF0-A0BD-F834DC2FB26C}" srcOrd="6" destOrd="0" parTransId="{86C5EFA6-52BD-4558-A722-AF8B6B53D703}" sibTransId="{9349E43C-4D30-49E1-92D4-604B518B33ED}"/>
    <dgm:cxn modelId="{453AE969-6CE2-4DE9-93C6-4B5BE5D9251E}" type="presOf" srcId="{DE4F5CF9-0775-4CDF-8072-4A8822307D35}" destId="{DA6AA8DE-9D93-4899-A8D1-89D05C8B716A}" srcOrd="1" destOrd="0" presId="urn:microsoft.com/office/officeart/2005/8/layout/process5"/>
    <dgm:cxn modelId="{0899556C-AFC1-4285-8910-1972E4199CF5}" srcId="{BB4CF9E4-C653-46CC-BA59-9127CA78AFC0}" destId="{9AEAD96E-36B9-4DA2-A9D7-7B508BED2C61}" srcOrd="4" destOrd="0" parTransId="{3E27D838-D85D-45FE-A081-968EC6568B0F}" sibTransId="{3FDFBEE0-C387-41B7-AD6E-45A4CD6890C9}"/>
    <dgm:cxn modelId="{65F16370-C1B5-4ED0-984C-A539F83066C4}" type="presOf" srcId="{9349E43C-4D30-49E1-92D4-604B518B33ED}" destId="{7BDD799E-8D4C-4D20-9382-1B1F6A3B7CE9}" srcOrd="0" destOrd="0" presId="urn:microsoft.com/office/officeart/2005/8/layout/process5"/>
    <dgm:cxn modelId="{61D2D976-A401-432C-A2FF-1DD78F3D52E6}" type="presOf" srcId="{737A4F08-6D75-4DF0-A0BD-F834DC2FB26C}" destId="{761D15AC-39A5-42EC-8708-AC91341364F9}" srcOrd="0" destOrd="0" presId="urn:microsoft.com/office/officeart/2005/8/layout/process5"/>
    <dgm:cxn modelId="{0FB9E65A-7C48-41CD-99BD-43F4F76E972B}" type="presOf" srcId="{BB4CF9E4-C653-46CC-BA59-9127CA78AFC0}" destId="{EBF78C41-9950-40BB-9A89-E519681E40E3}" srcOrd="0" destOrd="0" presId="urn:microsoft.com/office/officeart/2005/8/layout/process5"/>
    <dgm:cxn modelId="{FC4A677F-9B07-4F74-9ECB-248CD29F93A6}" type="presOf" srcId="{FB2EF5A9-3A93-41C6-8E92-0DE0E42E1440}" destId="{173CC41D-F56F-4E51-AAC0-38A2F64C0EB7}" srcOrd="0" destOrd="0" presId="urn:microsoft.com/office/officeart/2005/8/layout/process5"/>
    <dgm:cxn modelId="{0C372E81-A265-4EA6-833B-79E9791FBF3A}" srcId="{BB4CF9E4-C653-46CC-BA59-9127CA78AFC0}" destId="{497778D1-B5F0-443A-9BB8-8A5AA529AD62}" srcOrd="0" destOrd="0" parTransId="{6C5F8D96-727D-4C7D-A891-5DCC8CDFFA07}" sibTransId="{3F5E3B7F-C703-4FB8-BE45-9156CE60949B}"/>
    <dgm:cxn modelId="{01D9D48C-102D-468A-A800-6281BC79E813}" type="presOf" srcId="{9349E43C-4D30-49E1-92D4-604B518B33ED}" destId="{AD18C556-8748-4179-B917-FEF54B44674E}" srcOrd="1" destOrd="0" presId="urn:microsoft.com/office/officeart/2005/8/layout/process5"/>
    <dgm:cxn modelId="{AAA99D8F-B557-4197-9625-693539FBD548}" type="presOf" srcId="{9AEAD96E-36B9-4DA2-A9D7-7B508BED2C61}" destId="{94BBCA4F-A048-48FD-A8D8-DED693DDB1B8}" srcOrd="0" destOrd="0" presId="urn:microsoft.com/office/officeart/2005/8/layout/process5"/>
    <dgm:cxn modelId="{77592691-A35F-4B36-8DF0-55FF4C44B0A3}" srcId="{BB4CF9E4-C653-46CC-BA59-9127CA78AFC0}" destId="{D0699311-842E-4445-B8DA-0E5CE04C4FA4}" srcOrd="5" destOrd="0" parTransId="{5C14040A-401C-4A83-A205-353341909086}" sibTransId="{DE4F5CF9-0775-4CDF-8072-4A8822307D35}"/>
    <dgm:cxn modelId="{C83E1599-5D8C-4222-B439-25C27E98CB8C}" type="presOf" srcId="{3FDFBEE0-C387-41B7-AD6E-45A4CD6890C9}" destId="{A66B2AD2-75DC-47F1-B9B6-1795C0133673}" srcOrd="0" destOrd="0" presId="urn:microsoft.com/office/officeart/2005/8/layout/process5"/>
    <dgm:cxn modelId="{4D3980B7-6268-44EC-9824-7FBFE1F53115}" type="presOf" srcId="{15B01D95-B41A-442F-902F-03642E86ADDE}" destId="{5ECFAAEF-EE27-423F-98E2-190CF1D6E239}" srcOrd="1" destOrd="0" presId="urn:microsoft.com/office/officeart/2005/8/layout/process5"/>
    <dgm:cxn modelId="{4DCCCCC8-D913-440B-9885-49A9F0A4BD74}" type="presOf" srcId="{15B01D95-B41A-442F-902F-03642E86ADDE}" destId="{DEBE5B2E-0987-4B77-A3F9-0DCEB825FA29}" srcOrd="0" destOrd="0" presId="urn:microsoft.com/office/officeart/2005/8/layout/process5"/>
    <dgm:cxn modelId="{B0651AD7-00EE-4FD7-8E39-9C7F84A6E905}" srcId="{BB4CF9E4-C653-46CC-BA59-9127CA78AFC0}" destId="{9650CDC3-BF1B-4F87-9FEB-4F73E88D6D6E}" srcOrd="1" destOrd="0" parTransId="{8A21F12B-4E77-4912-9546-278DD391BB65}" sibTransId="{BF525FAA-110F-4745-B85B-F636DA341965}"/>
    <dgm:cxn modelId="{11973DE9-800C-4643-A3E9-4A1EEAACCC3B}" type="presOf" srcId="{BF525FAA-110F-4745-B85B-F636DA341965}" destId="{E27E1767-E42B-4A59-A508-D6FFC20AAACB}" srcOrd="0" destOrd="0" presId="urn:microsoft.com/office/officeart/2005/8/layout/process5"/>
    <dgm:cxn modelId="{920981EF-03B0-495F-86E9-5C8552E9322A}" type="presOf" srcId="{3F5E3B7F-C703-4FB8-BE45-9156CE60949B}" destId="{F24C034C-33AA-452D-8A1C-9D388D432140}" srcOrd="1" destOrd="0" presId="urn:microsoft.com/office/officeart/2005/8/layout/process5"/>
    <dgm:cxn modelId="{C8967AF1-02F2-410E-B93B-FFB1ADA9762E}" srcId="{BB4CF9E4-C653-46CC-BA59-9127CA78AFC0}" destId="{4E763D8B-20E0-494F-8D06-69A8119B08EF}" srcOrd="7" destOrd="0" parTransId="{9A7B1CC4-8CDD-4DB4-8F49-48A7DFD04590}" sibTransId="{F47F9DEB-2BCE-4A42-A5B8-237713C45FE0}"/>
    <dgm:cxn modelId="{E407C8FF-36E9-4125-9F80-CC442D217480}" type="presOf" srcId="{497778D1-B5F0-443A-9BB8-8A5AA529AD62}" destId="{BEDACE1A-069B-4E8C-94D7-3305724A026F}" srcOrd="0" destOrd="0" presId="urn:microsoft.com/office/officeart/2005/8/layout/process5"/>
    <dgm:cxn modelId="{ABCC632E-B387-4465-9F38-2ACF5E6A9165}" type="presParOf" srcId="{EBF78C41-9950-40BB-9A89-E519681E40E3}" destId="{BEDACE1A-069B-4E8C-94D7-3305724A026F}" srcOrd="0" destOrd="0" presId="urn:microsoft.com/office/officeart/2005/8/layout/process5"/>
    <dgm:cxn modelId="{904CEAC2-547F-4F6C-AA77-20DD2B240159}" type="presParOf" srcId="{EBF78C41-9950-40BB-9A89-E519681E40E3}" destId="{F6B02BCD-DAF4-49D8-9013-91CA8FFAC98A}" srcOrd="1" destOrd="0" presId="urn:microsoft.com/office/officeart/2005/8/layout/process5"/>
    <dgm:cxn modelId="{EB066F7B-D8BE-457E-AD1F-D376EA0A913D}" type="presParOf" srcId="{F6B02BCD-DAF4-49D8-9013-91CA8FFAC98A}" destId="{F24C034C-33AA-452D-8A1C-9D388D432140}" srcOrd="0" destOrd="0" presId="urn:microsoft.com/office/officeart/2005/8/layout/process5"/>
    <dgm:cxn modelId="{631864CD-32B8-46BB-BFDD-0101317A0EF8}" type="presParOf" srcId="{EBF78C41-9950-40BB-9A89-E519681E40E3}" destId="{B47D66F4-761C-46A9-AE9D-CFD633280468}" srcOrd="2" destOrd="0" presId="urn:microsoft.com/office/officeart/2005/8/layout/process5"/>
    <dgm:cxn modelId="{B0C10554-E6FD-4733-A53F-53F1137EF869}" type="presParOf" srcId="{EBF78C41-9950-40BB-9A89-E519681E40E3}" destId="{E27E1767-E42B-4A59-A508-D6FFC20AAACB}" srcOrd="3" destOrd="0" presId="urn:microsoft.com/office/officeart/2005/8/layout/process5"/>
    <dgm:cxn modelId="{D3333B76-21C6-403D-9090-4195892DEE35}" type="presParOf" srcId="{E27E1767-E42B-4A59-A508-D6FFC20AAACB}" destId="{024DE8F9-6D55-4721-899F-60A3E63A6E7A}" srcOrd="0" destOrd="0" presId="urn:microsoft.com/office/officeart/2005/8/layout/process5"/>
    <dgm:cxn modelId="{A28E4F48-357F-459B-AA44-2DFE9C771524}" type="presParOf" srcId="{EBF78C41-9950-40BB-9A89-E519681E40E3}" destId="{D2C68D4E-A264-45DC-B711-62CF4A4EF520}" srcOrd="4" destOrd="0" presId="urn:microsoft.com/office/officeart/2005/8/layout/process5"/>
    <dgm:cxn modelId="{67004B8B-0B7B-4116-B7E3-F96AC3FBD904}" type="presParOf" srcId="{EBF78C41-9950-40BB-9A89-E519681E40E3}" destId="{DEBE5B2E-0987-4B77-A3F9-0DCEB825FA29}" srcOrd="5" destOrd="0" presId="urn:microsoft.com/office/officeart/2005/8/layout/process5"/>
    <dgm:cxn modelId="{61B108A3-1476-4461-9CBA-BB5F83C03689}" type="presParOf" srcId="{DEBE5B2E-0987-4B77-A3F9-0DCEB825FA29}" destId="{5ECFAAEF-EE27-423F-98E2-190CF1D6E239}" srcOrd="0" destOrd="0" presId="urn:microsoft.com/office/officeart/2005/8/layout/process5"/>
    <dgm:cxn modelId="{CD26D8A2-4E47-44AC-8C45-B4103C0E5234}" type="presParOf" srcId="{EBF78C41-9950-40BB-9A89-E519681E40E3}" destId="{173CC41D-F56F-4E51-AAC0-38A2F64C0EB7}" srcOrd="6" destOrd="0" presId="urn:microsoft.com/office/officeart/2005/8/layout/process5"/>
    <dgm:cxn modelId="{CDF7387C-3F51-4642-8357-46E80489D9F9}" type="presParOf" srcId="{EBF78C41-9950-40BB-9A89-E519681E40E3}" destId="{B45B33F6-440B-4676-BC0F-B9EA024540C1}" srcOrd="7" destOrd="0" presId="urn:microsoft.com/office/officeart/2005/8/layout/process5"/>
    <dgm:cxn modelId="{6153934A-FA0E-436A-B804-E3FF6115E41C}" type="presParOf" srcId="{B45B33F6-440B-4676-BC0F-B9EA024540C1}" destId="{2F2B3D9A-C817-4255-931C-C941ECA87EE1}" srcOrd="0" destOrd="0" presId="urn:microsoft.com/office/officeart/2005/8/layout/process5"/>
    <dgm:cxn modelId="{06BFD8D5-C0C0-47A1-89F3-C76579CC0171}" type="presParOf" srcId="{EBF78C41-9950-40BB-9A89-E519681E40E3}" destId="{94BBCA4F-A048-48FD-A8D8-DED693DDB1B8}" srcOrd="8" destOrd="0" presId="urn:microsoft.com/office/officeart/2005/8/layout/process5"/>
    <dgm:cxn modelId="{0217B9DB-4121-423A-A95A-C5F23BFD965C}" type="presParOf" srcId="{EBF78C41-9950-40BB-9A89-E519681E40E3}" destId="{A66B2AD2-75DC-47F1-B9B6-1795C0133673}" srcOrd="9" destOrd="0" presId="urn:microsoft.com/office/officeart/2005/8/layout/process5"/>
    <dgm:cxn modelId="{3639E361-CF75-4D00-BD68-F33C02B874AC}" type="presParOf" srcId="{A66B2AD2-75DC-47F1-B9B6-1795C0133673}" destId="{24A1E764-F925-40D7-9BBD-95A45D44763D}" srcOrd="0" destOrd="0" presId="urn:microsoft.com/office/officeart/2005/8/layout/process5"/>
    <dgm:cxn modelId="{6A9B4447-59A3-4C97-A591-5D6BC41E2FD9}" type="presParOf" srcId="{EBF78C41-9950-40BB-9A89-E519681E40E3}" destId="{9EA26200-5E09-4B87-958F-5F844469D527}" srcOrd="10" destOrd="0" presId="urn:microsoft.com/office/officeart/2005/8/layout/process5"/>
    <dgm:cxn modelId="{C5E77058-3603-46CB-B362-22C6A7C4F162}" type="presParOf" srcId="{EBF78C41-9950-40BB-9A89-E519681E40E3}" destId="{887B4074-745D-48BA-B213-963046C3BC06}" srcOrd="11" destOrd="0" presId="urn:microsoft.com/office/officeart/2005/8/layout/process5"/>
    <dgm:cxn modelId="{3EEDD88A-6FF7-4FA2-87AA-5711CBA9A729}" type="presParOf" srcId="{887B4074-745D-48BA-B213-963046C3BC06}" destId="{DA6AA8DE-9D93-4899-A8D1-89D05C8B716A}" srcOrd="0" destOrd="0" presId="urn:microsoft.com/office/officeart/2005/8/layout/process5"/>
    <dgm:cxn modelId="{0BB6AF4C-32A8-4FAE-B8BD-5F1B1455A348}" type="presParOf" srcId="{EBF78C41-9950-40BB-9A89-E519681E40E3}" destId="{761D15AC-39A5-42EC-8708-AC91341364F9}" srcOrd="12" destOrd="0" presId="urn:microsoft.com/office/officeart/2005/8/layout/process5"/>
    <dgm:cxn modelId="{304A4DB5-8D35-45D5-8224-6F9FC23407BC}" type="presParOf" srcId="{EBF78C41-9950-40BB-9A89-E519681E40E3}" destId="{7BDD799E-8D4C-4D20-9382-1B1F6A3B7CE9}" srcOrd="13" destOrd="0" presId="urn:microsoft.com/office/officeart/2005/8/layout/process5"/>
    <dgm:cxn modelId="{E6983D16-A61B-4A42-933B-2A859644ADB1}" type="presParOf" srcId="{7BDD799E-8D4C-4D20-9382-1B1F6A3B7CE9}" destId="{AD18C556-8748-4179-B917-FEF54B44674E}" srcOrd="0" destOrd="0" presId="urn:microsoft.com/office/officeart/2005/8/layout/process5"/>
    <dgm:cxn modelId="{DE7E7692-B797-4BD9-ADF5-74B515D31298}" type="presParOf" srcId="{EBF78C41-9950-40BB-9A89-E519681E40E3}" destId="{BD915351-CDE0-46A5-9DC0-84F2FB95DB33}"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CE1A-069B-4E8C-94D7-3305724A026F}">
      <dsp:nvSpPr>
        <dsp:cNvPr id="0" name=""/>
        <dsp:cNvSpPr/>
      </dsp:nvSpPr>
      <dsp:spPr>
        <a:xfrm>
          <a:off x="653380"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Applicant meets with City Teammates to review application requirements</a:t>
          </a:r>
          <a:endParaRPr lang="en-US" sz="1400" b="1" kern="1200" dirty="0">
            <a:solidFill>
              <a:schemeClr val="tx1"/>
            </a:solidFill>
          </a:endParaRPr>
        </a:p>
      </dsp:txBody>
      <dsp:txXfrm>
        <a:off x="691734" y="42322"/>
        <a:ext cx="2105796" cy="1232794"/>
      </dsp:txXfrm>
    </dsp:sp>
    <dsp:sp modelId="{F6B02BCD-DAF4-49D8-9013-91CA8FFAC98A}">
      <dsp:nvSpPr>
        <dsp:cNvPr id="0" name=""/>
        <dsp:cNvSpPr/>
      </dsp:nvSpPr>
      <dsp:spPr>
        <a:xfrm>
          <a:off x="2980069"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0069" y="575393"/>
        <a:ext cx="166204" cy="166651"/>
      </dsp:txXfrm>
    </dsp:sp>
    <dsp:sp modelId="{B47D66F4-761C-46A9-AE9D-CFD633280468}">
      <dsp:nvSpPr>
        <dsp:cNvPr id="0" name=""/>
        <dsp:cNvSpPr/>
      </dsp:nvSpPr>
      <dsp:spPr>
        <a:xfrm>
          <a:off x="3377949" y="3968"/>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GET INVOLVED: </a:t>
          </a:r>
        </a:p>
        <a:p>
          <a:pPr marL="0" lvl="0" indent="0" algn="ctr" defTabSz="622300">
            <a:lnSpc>
              <a:spcPct val="90000"/>
            </a:lnSpc>
            <a:spcBef>
              <a:spcPct val="0"/>
            </a:spcBef>
            <a:spcAft>
              <a:spcPct val="35000"/>
            </a:spcAft>
            <a:buNone/>
          </a:pPr>
          <a:r>
            <a:rPr lang="en-US" sz="1400" b="1" kern="1200" dirty="0">
              <a:solidFill>
                <a:schemeClr val="tx1"/>
              </a:solidFill>
            </a:rPr>
            <a:t>Attend Applicant-hosted Neighborhood Information Meeting</a:t>
          </a:r>
        </a:p>
      </dsp:txBody>
      <dsp:txXfrm>
        <a:off x="3416303" y="42322"/>
        <a:ext cx="2105796" cy="1232794"/>
      </dsp:txXfrm>
    </dsp:sp>
    <dsp:sp modelId="{E27E1767-E42B-4A59-A508-D6FFC20AAACB}">
      <dsp:nvSpPr>
        <dsp:cNvPr id="0" name=""/>
        <dsp:cNvSpPr/>
      </dsp:nvSpPr>
      <dsp:spPr>
        <a:xfrm>
          <a:off x="5704638" y="519842"/>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4638" y="575393"/>
        <a:ext cx="166204" cy="166651"/>
      </dsp:txXfrm>
    </dsp:sp>
    <dsp:sp modelId="{D2C68D4E-A264-45DC-B711-62CF4A4EF520}">
      <dsp:nvSpPr>
        <dsp:cNvPr id="0" name=""/>
        <dsp:cNvSpPr/>
      </dsp:nvSpPr>
      <dsp:spPr>
        <a:xfrm>
          <a:off x="6102519"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Applicant submits Development Application within 30 days of Neighborhood Information Meeting</a:t>
          </a:r>
        </a:p>
      </dsp:txBody>
      <dsp:txXfrm>
        <a:off x="6140873" y="42322"/>
        <a:ext cx="2105796" cy="1232794"/>
      </dsp:txXfrm>
    </dsp:sp>
    <dsp:sp modelId="{DEBE5B2E-0987-4B77-A3F9-0DCEB825FA29}">
      <dsp:nvSpPr>
        <dsp:cNvPr id="0" name=""/>
        <dsp:cNvSpPr/>
      </dsp:nvSpPr>
      <dsp:spPr>
        <a:xfrm rot="5400000">
          <a:off x="7075054" y="1437495"/>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110446" y="1457654"/>
        <a:ext cx="166651" cy="166204"/>
      </dsp:txXfrm>
    </dsp:sp>
    <dsp:sp modelId="{173CC41D-F56F-4E51-AAC0-38A2F64C0EB7}">
      <dsp:nvSpPr>
        <dsp:cNvPr id="0" name=""/>
        <dsp:cNvSpPr/>
      </dsp:nvSpPr>
      <dsp:spPr>
        <a:xfrm>
          <a:off x="610251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Full Application Review by City, County, &amp; State departments within 14 days of receiving application</a:t>
          </a:r>
        </a:p>
      </dsp:txBody>
      <dsp:txXfrm>
        <a:off x="6140873" y="1893889"/>
        <a:ext cx="2105796" cy="1232794"/>
      </dsp:txXfrm>
    </dsp:sp>
    <dsp:sp modelId="{B45B33F6-440B-4676-BC0F-B9EA024540C1}">
      <dsp:nvSpPr>
        <dsp:cNvPr id="0" name=""/>
        <dsp:cNvSpPr/>
      </dsp:nvSpPr>
      <dsp:spPr>
        <a:xfrm rot="10800000">
          <a:off x="5720900" y="2371410"/>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92130" y="2426961"/>
        <a:ext cx="166204" cy="166651"/>
      </dsp:txXfrm>
    </dsp:sp>
    <dsp:sp modelId="{94BBCA4F-A048-48FD-A8D8-DED693DDB1B8}">
      <dsp:nvSpPr>
        <dsp:cNvPr id="0" name=""/>
        <dsp:cNvSpPr/>
      </dsp:nvSpPr>
      <dsp:spPr>
        <a:xfrm>
          <a:off x="3377949" y="1855535"/>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GET INVOLVED:</a:t>
          </a:r>
        </a:p>
        <a:p>
          <a:pPr marL="0" lvl="0" indent="0" algn="ctr" defTabSz="622300">
            <a:lnSpc>
              <a:spcPct val="90000"/>
            </a:lnSpc>
            <a:spcBef>
              <a:spcPct val="0"/>
            </a:spcBef>
            <a:spcAft>
              <a:spcPct val="35000"/>
            </a:spcAft>
            <a:buNone/>
          </a:pPr>
          <a:r>
            <a:rPr lang="en-US" sz="1400" b="1" kern="1200" dirty="0">
              <a:solidFill>
                <a:schemeClr val="tx1"/>
              </a:solidFill>
            </a:rPr>
            <a:t>Attend the Planning &amp; Zoning Commission Meeting, where a recommendation will be made to City Council</a:t>
          </a:r>
        </a:p>
      </dsp:txBody>
      <dsp:txXfrm>
        <a:off x="3416303" y="1893889"/>
        <a:ext cx="2105796" cy="1232794"/>
      </dsp:txXfrm>
    </dsp:sp>
    <dsp:sp modelId="{A66B2AD2-75DC-47F1-B9B6-1795C0133673}">
      <dsp:nvSpPr>
        <dsp:cNvPr id="0" name=""/>
        <dsp:cNvSpPr/>
      </dsp:nvSpPr>
      <dsp:spPr>
        <a:xfrm rot="10800000">
          <a:off x="2996330" y="2371410"/>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67560" y="2426961"/>
        <a:ext cx="166204" cy="166651"/>
      </dsp:txXfrm>
    </dsp:sp>
    <dsp:sp modelId="{9EA26200-5E09-4B87-958F-5F844469D527}">
      <dsp:nvSpPr>
        <dsp:cNvPr id="0" name=""/>
        <dsp:cNvSpPr/>
      </dsp:nvSpPr>
      <dsp:spPr>
        <a:xfrm>
          <a:off x="653380" y="1855535"/>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GET INVOLVED:</a:t>
          </a:r>
        </a:p>
        <a:p>
          <a:pPr marL="0" lvl="0" indent="0" algn="ctr" defTabSz="622300">
            <a:lnSpc>
              <a:spcPct val="90000"/>
            </a:lnSpc>
            <a:spcBef>
              <a:spcPct val="0"/>
            </a:spcBef>
            <a:spcAft>
              <a:spcPct val="35000"/>
            </a:spcAft>
            <a:buNone/>
          </a:pPr>
          <a:r>
            <a:rPr lang="en-US" sz="1400" b="1" kern="1200" dirty="0">
              <a:solidFill>
                <a:schemeClr val="tx1"/>
              </a:solidFill>
            </a:rPr>
            <a:t>Attend the City Council Public Hearing, where a decision will be made on the application</a:t>
          </a:r>
        </a:p>
      </dsp:txBody>
      <dsp:txXfrm>
        <a:off x="691734" y="1893889"/>
        <a:ext cx="2105796" cy="1232794"/>
      </dsp:txXfrm>
    </dsp:sp>
    <dsp:sp modelId="{887B4074-745D-48BA-B213-963046C3BC06}">
      <dsp:nvSpPr>
        <dsp:cNvPr id="0" name=""/>
        <dsp:cNvSpPr/>
      </dsp:nvSpPr>
      <dsp:spPr>
        <a:xfrm rot="5400000">
          <a:off x="1625915" y="3289063"/>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661307" y="3309222"/>
        <a:ext cx="166651" cy="166204"/>
      </dsp:txXfrm>
    </dsp:sp>
    <dsp:sp modelId="{761D15AC-39A5-42EC-8708-AC91341364F9}">
      <dsp:nvSpPr>
        <dsp:cNvPr id="0" name=""/>
        <dsp:cNvSpPr/>
      </dsp:nvSpPr>
      <dsp:spPr>
        <a:xfrm>
          <a:off x="653380" y="3707103"/>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Applicant completes other required applications &amp; sign-offs (i.e. minor land subdivision permit or final plat, etc.)</a:t>
          </a:r>
        </a:p>
      </dsp:txBody>
      <dsp:txXfrm>
        <a:off x="691734" y="3745457"/>
        <a:ext cx="2105796" cy="1232794"/>
      </dsp:txXfrm>
    </dsp:sp>
    <dsp:sp modelId="{7BDD799E-8D4C-4D20-9382-1B1F6A3B7CE9}">
      <dsp:nvSpPr>
        <dsp:cNvPr id="0" name=""/>
        <dsp:cNvSpPr/>
      </dsp:nvSpPr>
      <dsp:spPr>
        <a:xfrm>
          <a:off x="2980069" y="4222977"/>
          <a:ext cx="237434" cy="277753"/>
        </a:xfrm>
        <a:prstGeom prst="rightArrow">
          <a:avLst>
            <a:gd name="adj1" fmla="val 60000"/>
            <a:gd name="adj2" fmla="val 50000"/>
          </a:avLst>
        </a:prstGeom>
        <a:solidFill>
          <a:schemeClr val="accent1">
            <a:tint val="60000"/>
            <a:hueOff val="0"/>
            <a:satOff val="0"/>
            <a:lumOff val="0"/>
            <a:alphaOff val="0"/>
          </a:schemeClr>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0069" y="4278528"/>
        <a:ext cx="166204" cy="166651"/>
      </dsp:txXfrm>
    </dsp:sp>
    <dsp:sp modelId="{BD915351-CDE0-46A5-9DC0-84F2FB95DB33}">
      <dsp:nvSpPr>
        <dsp:cNvPr id="0" name=""/>
        <dsp:cNvSpPr/>
      </dsp:nvSpPr>
      <dsp:spPr>
        <a:xfrm>
          <a:off x="3377949" y="3707103"/>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Applicant proceeds with Project</a:t>
          </a:r>
        </a:p>
      </dsp:txBody>
      <dsp:txXfrm>
        <a:off x="3416303" y="3745457"/>
        <a:ext cx="2105796" cy="12327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6EDFE8-6AAF-42D1-AD32-5464C6D9605A}"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14582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9529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0530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68051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EDFE8-6AAF-42D1-AD32-5464C6D9605A}"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95354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EDFE8-6AAF-42D1-AD32-5464C6D9605A}"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85817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EDFE8-6AAF-42D1-AD32-5464C6D9605A}"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8686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EDFE8-6AAF-42D1-AD32-5464C6D9605A}"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21418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DFE8-6AAF-42D1-AD32-5464C6D9605A}"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01285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8779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94112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DFE8-6AAF-42D1-AD32-5464C6D9605A}"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B8A0F-D1D2-45A2-B2A6-213DDB1E1BAA}" type="slidenum">
              <a:rPr lang="en-US" smtClean="0"/>
              <a:t>‹#›</a:t>
            </a:fld>
            <a:endParaRPr lang="en-US"/>
          </a:p>
        </p:txBody>
      </p:sp>
    </p:spTree>
    <p:extLst>
      <p:ext uri="{BB962C8B-B14F-4D97-AF65-F5344CB8AC3E}">
        <p14:creationId xmlns:p14="http://schemas.microsoft.com/office/powerpoint/2010/main" val="12870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ommunitydevelopment@rochesterm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CENTURY VILLAGE</a:t>
            </a:r>
          </a:p>
        </p:txBody>
      </p:sp>
      <p:sp>
        <p:nvSpPr>
          <p:cNvPr id="3" name="Subtitle 2"/>
          <p:cNvSpPr>
            <a:spLocks noGrp="1"/>
          </p:cNvSpPr>
          <p:nvPr>
            <p:ph type="subTitle" idx="1"/>
          </p:nvPr>
        </p:nvSpPr>
        <p:spPr/>
        <p:txBody>
          <a:bodyPr/>
          <a:lstStyle/>
          <a:p>
            <a:r>
              <a:rPr lang="en-US" dirty="0"/>
              <a:t>Bob Fleming-Bella Terra LLC</a:t>
            </a:r>
          </a:p>
          <a:p>
            <a:r>
              <a:rPr lang="en-US" dirty="0"/>
              <a:t>12-7-2023</a:t>
            </a:r>
          </a:p>
          <a:p>
            <a:endParaRPr lang="en-US" dirty="0"/>
          </a:p>
        </p:txBody>
      </p:sp>
      <p:sp>
        <p:nvSpPr>
          <p:cNvPr id="5" name="Rectangle 4"/>
          <p:cNvSpPr/>
          <p:nvPr/>
        </p:nvSpPr>
        <p:spPr>
          <a:xfrm>
            <a:off x="209991" y="4833258"/>
            <a:ext cx="11538857" cy="14369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551544" y="5138058"/>
            <a:ext cx="11175999" cy="1132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210222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BB98C4-5F18-8F04-586D-5658E4D8388F}"/>
              </a:ext>
            </a:extLst>
          </p:cNvPr>
          <p:cNvPicPr>
            <a:picLocks noChangeAspect="1"/>
          </p:cNvPicPr>
          <p:nvPr/>
        </p:nvPicPr>
        <p:blipFill>
          <a:blip r:embed="rId2"/>
          <a:stretch>
            <a:fillRect/>
          </a:stretch>
        </p:blipFill>
        <p:spPr>
          <a:xfrm>
            <a:off x="872099" y="0"/>
            <a:ext cx="10447802" cy="6858000"/>
          </a:xfrm>
          <a:prstGeom prst="rect">
            <a:avLst/>
          </a:prstGeom>
        </p:spPr>
      </p:pic>
    </p:spTree>
    <p:extLst>
      <p:ext uri="{BB962C8B-B14F-4D97-AF65-F5344CB8AC3E}">
        <p14:creationId xmlns:p14="http://schemas.microsoft.com/office/powerpoint/2010/main" val="32287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Impacts</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buNone/>
            </a:pPr>
            <a:r>
              <a:rPr lang="en-US" dirty="0"/>
              <a:t>A traffic impact study was completed for the entire Century Valley GDP in 2022 along with a preliminary design for the future reconstruction of Silver Creek Road.  The traffic generation for this project (Century Village) was updated for this proposed project and presented to Rochester Public Works for a Traffic Impact Wavier based on minimum impact to the previous traffic study.</a:t>
            </a:r>
          </a:p>
          <a:p>
            <a:pPr marL="0" indent="0">
              <a:buNone/>
            </a:pPr>
            <a:r>
              <a:rPr lang="en-US" dirty="0"/>
              <a:t>Daily total increase of 950 ADT and Peak AM hour 63, Peak PM hour 75  </a:t>
            </a:r>
          </a:p>
          <a:p>
            <a:pPr marL="0" indent="0">
              <a:buNone/>
            </a:pPr>
            <a:r>
              <a:rPr lang="en-US" dirty="0"/>
              <a:t>At some future date when </a:t>
            </a:r>
            <a:r>
              <a:rPr lang="en-US" dirty="0" err="1"/>
              <a:t>Stonehedge</a:t>
            </a:r>
            <a:r>
              <a:rPr lang="en-US" dirty="0"/>
              <a:t> Drive is connected to Silver Creek Road and Silver Creek Road NE is reconstructed to East Circle Drive a traffic signal will be needed at the intersection of East Circle Drive and Silver Creek Road NE.</a:t>
            </a:r>
          </a:p>
        </p:txBody>
      </p:sp>
    </p:spTree>
    <p:extLst>
      <p:ext uri="{BB962C8B-B14F-4D97-AF65-F5344CB8AC3E}">
        <p14:creationId xmlns:p14="http://schemas.microsoft.com/office/powerpoint/2010/main" val="293180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Existing &amp; Future Environmental Features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The existing 17.8 acres has some </a:t>
            </a:r>
            <a:r>
              <a:rPr lang="en-US" dirty="0" err="1"/>
              <a:t>decorah</a:t>
            </a:r>
            <a:r>
              <a:rPr lang="en-US" dirty="0"/>
              <a:t> edge soils on the very east limit of the property along the City Park, which will not be disturbed by this project.  As much of the existing tree cover as possible will be retained. Boulevard trees will be installed with the new roadway. The new stormwater treatment ponds will be added including two pre-treatment bays and an infiltration basin.</a:t>
            </a:r>
          </a:p>
        </p:txBody>
      </p:sp>
    </p:spTree>
    <p:extLst>
      <p:ext uri="{BB962C8B-B14F-4D97-AF65-F5344CB8AC3E}">
        <p14:creationId xmlns:p14="http://schemas.microsoft.com/office/powerpoint/2010/main" val="307867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240"/>
            <a:ext cx="12192000" cy="1325563"/>
          </a:xfrm>
        </p:spPr>
        <p:txBody>
          <a:bodyPr/>
          <a:lstStyle/>
          <a:p>
            <a:pPr algn="ctr"/>
            <a:r>
              <a:rPr lang="en-US" b="1" dirty="0"/>
              <a:t>Q&amp;A</a:t>
            </a:r>
          </a:p>
        </p:txBody>
      </p:sp>
    </p:spTree>
    <p:extLst>
      <p:ext uri="{BB962C8B-B14F-4D97-AF65-F5344CB8AC3E}">
        <p14:creationId xmlns:p14="http://schemas.microsoft.com/office/powerpoint/2010/main" val="43626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Still have Questions?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Contact the City of Rochester’s Community Development Department with any questions about this application type via email </a:t>
            </a:r>
            <a:r>
              <a:rPr lang="en-US" dirty="0">
                <a:hlinkClick r:id="rId2"/>
              </a:rPr>
              <a:t>communitydevelopment@rochestermn.gov</a:t>
            </a:r>
            <a:r>
              <a:rPr lang="en-US" dirty="0"/>
              <a:t>  or phone (507-328-2600).</a:t>
            </a:r>
          </a:p>
        </p:txBody>
      </p:sp>
    </p:spTree>
    <p:extLst>
      <p:ext uri="{BB962C8B-B14F-4D97-AF65-F5344CB8AC3E}">
        <p14:creationId xmlns:p14="http://schemas.microsoft.com/office/powerpoint/2010/main" val="25303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normAutofit lnSpcReduction="10000"/>
          </a:bodyPr>
          <a:lstStyle/>
          <a:p>
            <a:pPr fontAlgn="ctr"/>
            <a:r>
              <a:rPr lang="en-US" sz="2600" dirty="0"/>
              <a:t>Introductions</a:t>
            </a:r>
          </a:p>
          <a:p>
            <a:pPr fontAlgn="ctr"/>
            <a:r>
              <a:rPr lang="en-US" sz="2600" dirty="0"/>
              <a:t>About our Project</a:t>
            </a:r>
          </a:p>
          <a:p>
            <a:pPr fontAlgn="ctr"/>
            <a:r>
              <a:rPr lang="en-US" sz="2600" dirty="0"/>
              <a:t>The Application Process</a:t>
            </a:r>
          </a:p>
          <a:p>
            <a:pPr fontAlgn="ctr"/>
            <a:r>
              <a:rPr lang="en-US" sz="2600" dirty="0"/>
              <a:t>Exhibits:</a:t>
            </a:r>
          </a:p>
          <a:p>
            <a:pPr lvl="1" fontAlgn="ctr"/>
            <a:r>
              <a:rPr lang="en-US" sz="2600" dirty="0"/>
              <a:t>Existing Zoning District-R-2</a:t>
            </a:r>
          </a:p>
          <a:p>
            <a:pPr lvl="1" fontAlgn="ctr"/>
            <a:r>
              <a:rPr lang="en-US" sz="2600" dirty="0"/>
              <a:t>Proposed Street Layout and Unit Densities</a:t>
            </a:r>
          </a:p>
          <a:p>
            <a:pPr lvl="1" fontAlgn="ctr"/>
            <a:r>
              <a:rPr lang="en-US" sz="2600" dirty="0"/>
              <a:t>Future Project Details</a:t>
            </a:r>
          </a:p>
          <a:p>
            <a:pPr fontAlgn="ctr"/>
            <a:r>
              <a:rPr lang="en-US" sz="2600" dirty="0"/>
              <a:t>Traffic Impacts</a:t>
            </a:r>
          </a:p>
          <a:p>
            <a:pPr fontAlgn="ctr"/>
            <a:r>
              <a:rPr lang="en-US" sz="2600" dirty="0"/>
              <a:t>Existing &amp; Future Environmental Features</a:t>
            </a:r>
          </a:p>
          <a:p>
            <a:pPr fontAlgn="ctr"/>
            <a:r>
              <a:rPr lang="en-US" sz="2600" dirty="0"/>
              <a:t>Q&amp;A</a:t>
            </a:r>
          </a:p>
          <a:p>
            <a:pPr lvl="1" fontAlgn="ctr"/>
            <a:endParaRPr lang="en-US" sz="2600" dirty="0"/>
          </a:p>
          <a:p>
            <a:pPr fontAlgn="ctr"/>
            <a:endParaRPr lang="en-US" sz="2600" dirty="0"/>
          </a:p>
        </p:txBody>
      </p:sp>
    </p:spTree>
    <p:extLst>
      <p:ext uri="{BB962C8B-B14F-4D97-AF65-F5344CB8AC3E}">
        <p14:creationId xmlns:p14="http://schemas.microsoft.com/office/powerpoint/2010/main" val="33676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p:txBody>
          <a:bodyPr/>
          <a:lstStyle/>
          <a:p>
            <a:pPr marL="0" indent="0" fontAlgn="ctr">
              <a:buNone/>
            </a:pPr>
            <a:r>
              <a:rPr lang="en-US" dirty="0"/>
              <a:t>Bella Terra LLC- Bob Fleming, developer</a:t>
            </a:r>
          </a:p>
          <a:p>
            <a:pPr marL="0" indent="0" fontAlgn="ctr">
              <a:buNone/>
            </a:pPr>
            <a:r>
              <a:rPr lang="en-US" dirty="0"/>
              <a:t>SEH Inc. – Bill Anderson, engineer</a:t>
            </a:r>
          </a:p>
          <a:p>
            <a:pPr marL="0" indent="0" fontAlgn="ctr">
              <a:buNone/>
            </a:pPr>
            <a:r>
              <a:rPr lang="en-US" dirty="0"/>
              <a:t>               _ Dan Horsch, engineer</a:t>
            </a:r>
          </a:p>
        </p:txBody>
      </p:sp>
    </p:spTree>
    <p:extLst>
      <p:ext uri="{BB962C8B-B14F-4D97-AF65-F5344CB8AC3E}">
        <p14:creationId xmlns:p14="http://schemas.microsoft.com/office/powerpoint/2010/main" val="16719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our Project</a:t>
            </a:r>
          </a:p>
        </p:txBody>
      </p:sp>
      <p:sp>
        <p:nvSpPr>
          <p:cNvPr id="3" name="Content Placeholder 2"/>
          <p:cNvSpPr>
            <a:spLocks noGrp="1"/>
          </p:cNvSpPr>
          <p:nvPr>
            <p:ph idx="1"/>
          </p:nvPr>
        </p:nvSpPr>
        <p:spPr/>
        <p:txBody>
          <a:bodyPr/>
          <a:lstStyle/>
          <a:p>
            <a:pPr marL="0" indent="0" fontAlgn="ctr">
              <a:buNone/>
            </a:pPr>
            <a:r>
              <a:rPr lang="en-US" dirty="0"/>
              <a:t>Proposed project will include 33-4plex townhomes on a new 28’ wide public street. Project will also include new stormwater facilities, sidewalks, bituminous trail on Silver Creek Road, off street parking lot </a:t>
            </a:r>
            <a:r>
              <a:rPr lang="en-US"/>
              <a:t>and boulevard trees. </a:t>
            </a:r>
            <a:endParaRPr lang="en-US" dirty="0"/>
          </a:p>
        </p:txBody>
      </p:sp>
    </p:spTree>
    <p:extLst>
      <p:ext uri="{BB962C8B-B14F-4D97-AF65-F5344CB8AC3E}">
        <p14:creationId xmlns:p14="http://schemas.microsoft.com/office/powerpoint/2010/main" val="42447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Application Process</a:t>
            </a:r>
          </a:p>
        </p:txBody>
      </p:sp>
      <p:graphicFrame>
        <p:nvGraphicFramePr>
          <p:cNvPr id="6" name="Diagram 5"/>
          <p:cNvGraphicFramePr/>
          <p:nvPr>
            <p:extLst>
              <p:ext uri="{D42A27DB-BD31-4B8C-83A1-F6EECF244321}">
                <p14:modId xmlns:p14="http://schemas.microsoft.com/office/powerpoint/2010/main" val="1918217160"/>
              </p:ext>
            </p:extLst>
          </p:nvPr>
        </p:nvGraphicFramePr>
        <p:xfrm>
          <a:off x="1626798" y="1539473"/>
          <a:ext cx="8938404" cy="502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lstStyle/>
          <a:p>
            <a:r>
              <a:rPr lang="en-US" b="1" dirty="0"/>
              <a:t>Existing Zoning District</a:t>
            </a:r>
          </a:p>
        </p:txBody>
      </p:sp>
      <p:sp>
        <p:nvSpPr>
          <p:cNvPr id="4" name="Text Placeholder 3"/>
          <p:cNvSpPr>
            <a:spLocks noGrp="1"/>
          </p:cNvSpPr>
          <p:nvPr>
            <p:ph type="body" sz="half" idx="2"/>
          </p:nvPr>
        </p:nvSpPr>
        <p:spPr>
          <a:xfrm>
            <a:off x="839788" y="1558637"/>
            <a:ext cx="3932237" cy="4310351"/>
          </a:xfrm>
        </p:spPr>
        <p:txBody>
          <a:bodyPr/>
          <a:lstStyle/>
          <a:p>
            <a:r>
              <a:rPr lang="en-US" dirty="0"/>
              <a:t>Description (including all permitted uses in the existing zoning district).</a:t>
            </a:r>
          </a:p>
        </p:txBody>
      </p:sp>
      <p:pic>
        <p:nvPicPr>
          <p:cNvPr id="7" name="Picture 6">
            <a:extLst>
              <a:ext uri="{FF2B5EF4-FFF2-40B4-BE49-F238E27FC236}">
                <a16:creationId xmlns:a16="http://schemas.microsoft.com/office/drawing/2014/main" id="{8E27D8FB-3301-CD13-89AB-CBC92F899FE7}"/>
              </a:ext>
            </a:extLst>
          </p:cNvPr>
          <p:cNvPicPr>
            <a:picLocks noChangeAspect="1"/>
          </p:cNvPicPr>
          <p:nvPr/>
        </p:nvPicPr>
        <p:blipFill>
          <a:blip r:embed="rId2"/>
          <a:stretch>
            <a:fillRect/>
          </a:stretch>
        </p:blipFill>
        <p:spPr>
          <a:xfrm>
            <a:off x="6291139" y="385441"/>
            <a:ext cx="4248150" cy="6257955"/>
          </a:xfrm>
          <a:prstGeom prst="rect">
            <a:avLst/>
          </a:prstGeom>
        </p:spPr>
      </p:pic>
    </p:spTree>
    <p:extLst>
      <p:ext uri="{BB962C8B-B14F-4D97-AF65-F5344CB8AC3E}">
        <p14:creationId xmlns:p14="http://schemas.microsoft.com/office/powerpoint/2010/main" val="28876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normAutofit fontScale="90000"/>
          </a:bodyPr>
          <a:lstStyle/>
          <a:p>
            <a:r>
              <a:rPr lang="en-US" b="1" dirty="0"/>
              <a:t>Proposed Street Layout &amp; Unit Densities</a:t>
            </a:r>
          </a:p>
        </p:txBody>
      </p:sp>
      <p:sp>
        <p:nvSpPr>
          <p:cNvPr id="4" name="Text Placeholder 3"/>
          <p:cNvSpPr>
            <a:spLocks noGrp="1"/>
          </p:cNvSpPr>
          <p:nvPr>
            <p:ph type="body" sz="half" idx="2"/>
          </p:nvPr>
        </p:nvSpPr>
        <p:spPr>
          <a:xfrm>
            <a:off x="839788" y="1558637"/>
            <a:ext cx="3932237" cy="4310351"/>
          </a:xfrm>
        </p:spPr>
        <p:txBody>
          <a:bodyPr/>
          <a:lstStyle/>
          <a:p>
            <a:r>
              <a:rPr lang="en-US" dirty="0"/>
              <a:t>28 foot curb and gutter street with cul-de-sac serving 33 -4 plex townhomes with on street parking in some areas and additional parking off the cul-de-sac. </a:t>
            </a:r>
          </a:p>
          <a:p>
            <a:r>
              <a:rPr lang="en-US" dirty="0"/>
              <a:t>Project will also include reconstruction of the first 600 feet of Silver Creek Road.</a:t>
            </a:r>
          </a:p>
          <a:p>
            <a:r>
              <a:rPr lang="en-US" dirty="0"/>
              <a:t>Project also includes a stormwater treatment pond and access driveway to the existing stormwater pond north of the subdivision.</a:t>
            </a:r>
          </a:p>
          <a:p>
            <a:r>
              <a:rPr lang="en-US" dirty="0"/>
              <a:t>Project will retain much of the existing trees on the east and north side of the site.</a:t>
            </a:r>
          </a:p>
        </p:txBody>
      </p:sp>
    </p:spTree>
    <p:extLst>
      <p:ext uri="{BB962C8B-B14F-4D97-AF65-F5344CB8AC3E}">
        <p14:creationId xmlns:p14="http://schemas.microsoft.com/office/powerpoint/2010/main" val="322500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CD5D33-9982-D1A1-B424-2C489069425D}"/>
              </a:ext>
            </a:extLst>
          </p:cNvPr>
          <p:cNvPicPr>
            <a:picLocks noChangeAspect="1"/>
          </p:cNvPicPr>
          <p:nvPr/>
        </p:nvPicPr>
        <p:blipFill>
          <a:blip r:embed="rId2"/>
          <a:stretch>
            <a:fillRect/>
          </a:stretch>
        </p:blipFill>
        <p:spPr>
          <a:xfrm>
            <a:off x="1616840" y="0"/>
            <a:ext cx="8958320" cy="6858000"/>
          </a:xfrm>
          <a:prstGeom prst="rect">
            <a:avLst/>
          </a:prstGeom>
        </p:spPr>
      </p:pic>
    </p:spTree>
    <p:extLst>
      <p:ext uri="{BB962C8B-B14F-4D97-AF65-F5344CB8AC3E}">
        <p14:creationId xmlns:p14="http://schemas.microsoft.com/office/powerpoint/2010/main" val="55770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71212"/>
          </a:xfrm>
        </p:spPr>
        <p:txBody>
          <a:bodyPr>
            <a:normAutofit/>
          </a:bodyPr>
          <a:lstStyle/>
          <a:p>
            <a:r>
              <a:rPr lang="en-US" b="1" dirty="0"/>
              <a:t>Future Project Details</a:t>
            </a:r>
          </a:p>
        </p:txBody>
      </p:sp>
      <p:sp>
        <p:nvSpPr>
          <p:cNvPr id="4" name="Text Placeholder 3"/>
          <p:cNvSpPr>
            <a:spLocks noGrp="1"/>
          </p:cNvSpPr>
          <p:nvPr>
            <p:ph type="body" sz="half" idx="2"/>
          </p:nvPr>
        </p:nvSpPr>
        <p:spPr>
          <a:xfrm>
            <a:off x="839788" y="1558637"/>
            <a:ext cx="3932237" cy="4310351"/>
          </a:xfrm>
        </p:spPr>
        <p:txBody>
          <a:bodyPr/>
          <a:lstStyle/>
          <a:p>
            <a:r>
              <a:rPr lang="en-US" dirty="0"/>
              <a:t>Description. Project will likely be completed in two phases with the reconstruction of Silver Creek Road NE and the stormwater ponds included in the first phase.</a:t>
            </a:r>
          </a:p>
          <a:p>
            <a:r>
              <a:rPr lang="en-US" dirty="0"/>
              <a:t>The second phase will be constructed as market conditions allow.</a:t>
            </a:r>
          </a:p>
          <a:p>
            <a:endParaRPr lang="en-US" dirty="0"/>
          </a:p>
        </p:txBody>
      </p:sp>
      <p:pic>
        <p:nvPicPr>
          <p:cNvPr id="6" name="Picture 5">
            <a:extLst>
              <a:ext uri="{FF2B5EF4-FFF2-40B4-BE49-F238E27FC236}">
                <a16:creationId xmlns:a16="http://schemas.microsoft.com/office/drawing/2014/main" id="{44623902-0D40-0337-A90D-0C28C65A02C4}"/>
              </a:ext>
            </a:extLst>
          </p:cNvPr>
          <p:cNvPicPr>
            <a:picLocks noChangeAspect="1"/>
          </p:cNvPicPr>
          <p:nvPr/>
        </p:nvPicPr>
        <p:blipFill>
          <a:blip r:embed="rId2"/>
          <a:stretch>
            <a:fillRect/>
          </a:stretch>
        </p:blipFill>
        <p:spPr>
          <a:xfrm>
            <a:off x="6626873" y="1143389"/>
            <a:ext cx="3752850" cy="3619500"/>
          </a:xfrm>
          <a:prstGeom prst="rect">
            <a:avLst/>
          </a:prstGeom>
        </p:spPr>
      </p:pic>
    </p:spTree>
    <p:extLst>
      <p:ext uri="{BB962C8B-B14F-4D97-AF65-F5344CB8AC3E}">
        <p14:creationId xmlns:p14="http://schemas.microsoft.com/office/powerpoint/2010/main" val="120264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893f8f77-6667-4781-8604-dd02633b93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A9C3BD13DEDA4B821E9A5E066E8856" ma:contentTypeVersion="15" ma:contentTypeDescription="Create a new document." ma:contentTypeScope="" ma:versionID="5d9c16613e65d2edf93be758f905869e">
  <xsd:schema xmlns:xsd="http://www.w3.org/2001/XMLSchema" xmlns:xs="http://www.w3.org/2001/XMLSchema" xmlns:p="http://schemas.microsoft.com/office/2006/metadata/properties" xmlns:ns1="http://schemas.microsoft.com/sharepoint/v3" xmlns:ns3="14747498-61e2-404a-8fdd-aa9d2850c18e" xmlns:ns4="893f8f77-6667-4781-8604-dd02633b93e5" targetNamespace="http://schemas.microsoft.com/office/2006/metadata/properties" ma:root="true" ma:fieldsID="897df6048460e5b0c6c4bb26c477864c" ns1:_="" ns3:_="" ns4:_="">
    <xsd:import namespace="http://schemas.microsoft.com/sharepoint/v3"/>
    <xsd:import namespace="14747498-61e2-404a-8fdd-aa9d2850c18e"/>
    <xsd:import namespace="893f8f77-6667-4781-8604-dd02633b9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47498-61e2-404a-8fdd-aa9d2850c1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f77-6667-4781-8604-dd02633b93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32F30-D788-46F0-ADAA-EBE78E54DB52}">
  <ds:schemaRefs>
    <ds:schemaRef ds:uri="http://schemas.microsoft.com/sharepoint/v3/contenttype/forms"/>
  </ds:schemaRefs>
</ds:datastoreItem>
</file>

<file path=customXml/itemProps2.xml><?xml version="1.0" encoding="utf-8"?>
<ds:datastoreItem xmlns:ds="http://schemas.openxmlformats.org/officeDocument/2006/customXml" ds:itemID="{60F86A82-E8B4-4DB1-88A0-C859D44EF83B}">
  <ds:schemaRefs>
    <ds:schemaRef ds:uri="http://schemas.microsoft.com/office/2006/documentManagement/types"/>
    <ds:schemaRef ds:uri="893f8f77-6667-4781-8604-dd02633b93e5"/>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14747498-61e2-404a-8fdd-aa9d2850c18e"/>
    <ds:schemaRef ds:uri="http://www.w3.org/XML/1998/namespace"/>
    <ds:schemaRef ds:uri="http://purl.org/dc/dcmitype/"/>
  </ds:schemaRefs>
</ds:datastoreItem>
</file>

<file path=customXml/itemProps3.xml><?xml version="1.0" encoding="utf-8"?>
<ds:datastoreItem xmlns:ds="http://schemas.openxmlformats.org/officeDocument/2006/customXml" ds:itemID="{09E51457-06B7-477C-A29E-412A4F5DC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747498-61e2-404a-8fdd-aa9d2850c18e"/>
    <ds:schemaRef ds:uri="893f8f77-6667-4781-8604-dd02633b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TotalTime>
  <Words>597</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CENTURY VILLAGE</vt:lpstr>
      <vt:lpstr>Overview</vt:lpstr>
      <vt:lpstr>Introduction</vt:lpstr>
      <vt:lpstr>About our Project</vt:lpstr>
      <vt:lpstr>The Application Process</vt:lpstr>
      <vt:lpstr>Existing Zoning District</vt:lpstr>
      <vt:lpstr>Proposed Street Layout &amp; Unit Densities</vt:lpstr>
      <vt:lpstr>PowerPoint Presentation</vt:lpstr>
      <vt:lpstr>Future Project Details</vt:lpstr>
      <vt:lpstr>PowerPoint Presentation</vt:lpstr>
      <vt:lpstr>Traffic Impacts</vt:lpstr>
      <vt:lpstr>Existing &amp; Future Environmental Features</vt:lpstr>
      <vt:lpstr>Q&amp;A</vt:lpstr>
      <vt:lpstr>Still have Questions?</vt:lpstr>
    </vt:vector>
  </TitlesOfParts>
  <Company>City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Information Meeting</dc:title>
  <dc:creator>Schuler, Jessica</dc:creator>
  <cp:lastModifiedBy>William Anderson</cp:lastModifiedBy>
  <cp:revision>22</cp:revision>
  <dcterms:created xsi:type="dcterms:W3CDTF">2022-11-30T16:54:25Z</dcterms:created>
  <dcterms:modified xsi:type="dcterms:W3CDTF">2023-11-07T17:06:13Z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0x0101001BA9C3BD13DEDA4B821E9A5E066E8856</vt:lpwstr>
  </property>
</Properties>
</file>