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1" r:id="rId7"/>
    <p:sldId id="273" r:id="rId8"/>
    <p:sldId id="265" r:id="rId9"/>
    <p:sldId id="264" r:id="rId10"/>
    <p:sldId id="268" r:id="rId11"/>
    <p:sldId id="269" r:id="rId12"/>
    <p:sldId id="270" r:id="rId13"/>
    <p:sldId id="266" r:id="rId14"/>
    <p:sldId id="267"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580"/>
    <a:srgbClr val="A5BAC9"/>
    <a:srgbClr val="005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1590"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F9E4-C653-46CC-BA59-9127CA78AFC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97778D1-B5F0-443A-9BB8-8A5AA529AD62}">
      <dgm:prSet phldrT="[Text]" custT="1"/>
      <dgm:spPr>
        <a:solidFill>
          <a:srgbClr val="A5BAC9"/>
        </a:solidFill>
        <a:ln w="19050">
          <a:solidFill>
            <a:srgbClr val="00586F"/>
          </a:solidFill>
        </a:ln>
      </dgm:spPr>
      <dgm:t>
        <a:bodyPr/>
        <a:lstStyle/>
        <a:p>
          <a:r>
            <a:rPr lang="en-US" sz="1400" b="1" dirty="0">
              <a:solidFill>
                <a:schemeClr val="tx1"/>
              </a:solidFill>
            </a:rPr>
            <a:t>Applicant meets with City Teammates to review application requirements</a:t>
          </a:r>
        </a:p>
      </dgm:t>
    </dgm:pt>
    <dgm:pt modelId="{6C5F8D96-727D-4C7D-A891-5DCC8CDFFA07}" type="parTrans" cxnId="{0C372E81-A265-4EA6-833B-79E9791FBF3A}">
      <dgm:prSet/>
      <dgm:spPr/>
      <dgm:t>
        <a:bodyPr/>
        <a:lstStyle/>
        <a:p>
          <a:endParaRPr lang="en-US"/>
        </a:p>
      </dgm:t>
    </dgm:pt>
    <dgm:pt modelId="{3F5E3B7F-C703-4FB8-BE45-9156CE60949B}" type="sibTrans" cxnId="{0C372E81-A265-4EA6-833B-79E9791FBF3A}">
      <dgm:prSet/>
      <dgm:spPr>
        <a:solidFill>
          <a:srgbClr val="A5BAC9"/>
        </a:solidFill>
        <a:ln w="19050">
          <a:solidFill>
            <a:srgbClr val="00586F"/>
          </a:solidFill>
        </a:ln>
      </dgm:spPr>
      <dgm:t>
        <a:bodyPr/>
        <a:lstStyle/>
        <a:p>
          <a:endParaRPr lang="en-US"/>
        </a:p>
      </dgm:t>
    </dgm:pt>
    <dgm:pt modelId="{D09C4319-8B1A-4DDA-AC47-E359391A0595}">
      <dgm:prSet phldrT="[Text]"/>
      <dgm:spPr>
        <a:solidFill>
          <a:srgbClr val="EFD580"/>
        </a:solidFill>
        <a:ln w="19050">
          <a:solidFill>
            <a:srgbClr val="00586F"/>
          </a:solidFill>
        </a:ln>
      </dgm:spPr>
      <dgm:t>
        <a:bodyPr/>
        <a:lstStyle/>
        <a:p>
          <a:r>
            <a:rPr lang="en-US" b="1" dirty="0">
              <a:solidFill>
                <a:schemeClr val="tx1"/>
              </a:solidFill>
            </a:rPr>
            <a:t>GET INVOLVED: </a:t>
          </a:r>
        </a:p>
        <a:p>
          <a:r>
            <a:rPr lang="en-US" b="1" dirty="0">
              <a:solidFill>
                <a:schemeClr val="tx1"/>
              </a:solidFill>
            </a:rPr>
            <a:t>Attend Applicant-hosted Neighborhood Information Meeting</a:t>
          </a:r>
        </a:p>
      </dgm:t>
    </dgm:pt>
    <dgm:pt modelId="{59A11ABC-972D-4C83-92AA-0BECB80D9C52}" type="parTrans" cxnId="{571588DA-2552-49A9-A440-407F35BEE463}">
      <dgm:prSet/>
      <dgm:spPr/>
      <dgm:t>
        <a:bodyPr/>
        <a:lstStyle/>
        <a:p>
          <a:endParaRPr lang="en-US"/>
        </a:p>
      </dgm:t>
    </dgm:pt>
    <dgm:pt modelId="{485484B8-BD8D-48F9-BF33-C391E04CCC15}" type="sibTrans" cxnId="{571588DA-2552-49A9-A440-407F35BEE463}">
      <dgm:prSet/>
      <dgm:spPr>
        <a:solidFill>
          <a:srgbClr val="A5BAC9"/>
        </a:solidFill>
        <a:ln w="19050">
          <a:solidFill>
            <a:srgbClr val="00586F"/>
          </a:solidFill>
        </a:ln>
      </dgm:spPr>
      <dgm:t>
        <a:bodyPr/>
        <a:lstStyle/>
        <a:p>
          <a:endParaRPr lang="en-US"/>
        </a:p>
      </dgm:t>
    </dgm:pt>
    <dgm:pt modelId="{F594E54F-0DF3-41FA-82C3-607CB99C0201}">
      <dgm:prSet phldrT="[Text]"/>
      <dgm:spPr>
        <a:solidFill>
          <a:srgbClr val="A5BAC9"/>
        </a:solidFill>
        <a:ln w="19050">
          <a:solidFill>
            <a:srgbClr val="00586F"/>
          </a:solidFill>
        </a:ln>
      </dgm:spPr>
      <dgm:t>
        <a:bodyPr/>
        <a:lstStyle/>
        <a:p>
          <a:r>
            <a:rPr lang="en-US" b="1" dirty="0">
              <a:solidFill>
                <a:schemeClr val="tx1"/>
              </a:solidFill>
            </a:rPr>
            <a:t>Applicant submits Development Application within 30 days of Neighborhood Information Meeting</a:t>
          </a:r>
        </a:p>
      </dgm:t>
    </dgm:pt>
    <dgm:pt modelId="{F8AAA13B-5159-4197-BE2D-CB836F70D49E}" type="parTrans" cxnId="{4C007A6D-02EB-4515-B1E3-E753908D6014}">
      <dgm:prSet/>
      <dgm:spPr/>
      <dgm:t>
        <a:bodyPr/>
        <a:lstStyle/>
        <a:p>
          <a:endParaRPr lang="en-US"/>
        </a:p>
      </dgm:t>
    </dgm:pt>
    <dgm:pt modelId="{29A9F83A-58B7-4E96-B6B8-8EAD92715EFD}" type="sibTrans" cxnId="{4C007A6D-02EB-4515-B1E3-E753908D6014}">
      <dgm:prSet/>
      <dgm:spPr>
        <a:solidFill>
          <a:srgbClr val="A5BAC9"/>
        </a:solidFill>
        <a:ln w="19050">
          <a:solidFill>
            <a:srgbClr val="00586F"/>
          </a:solidFill>
        </a:ln>
      </dgm:spPr>
      <dgm:t>
        <a:bodyPr/>
        <a:lstStyle/>
        <a:p>
          <a:endParaRPr lang="en-US"/>
        </a:p>
      </dgm:t>
    </dgm:pt>
    <dgm:pt modelId="{228C9BCE-DEB4-4206-9CC7-9C58BDA8B847}">
      <dgm:prSet phldrT="[Text]"/>
      <dgm:spPr>
        <a:solidFill>
          <a:srgbClr val="A5BAC9"/>
        </a:solidFill>
        <a:ln w="19050">
          <a:solidFill>
            <a:srgbClr val="00586F"/>
          </a:solidFill>
        </a:ln>
      </dgm:spPr>
      <dgm:t>
        <a:bodyPr/>
        <a:lstStyle/>
        <a:p>
          <a:r>
            <a:rPr lang="en-US" b="1" dirty="0">
              <a:solidFill>
                <a:schemeClr val="tx1"/>
              </a:solidFill>
            </a:rPr>
            <a:t>Full Application Review by City, County, &amp; State departments within 14 days of receiving application</a:t>
          </a:r>
        </a:p>
      </dgm:t>
    </dgm:pt>
    <dgm:pt modelId="{656635C3-7B2C-4045-91D5-CBFA14169054}" type="parTrans" cxnId="{96BD3492-C53B-478B-995B-64AEC967940B}">
      <dgm:prSet/>
      <dgm:spPr/>
      <dgm:t>
        <a:bodyPr/>
        <a:lstStyle/>
        <a:p>
          <a:endParaRPr lang="en-US"/>
        </a:p>
      </dgm:t>
    </dgm:pt>
    <dgm:pt modelId="{F49522FD-9581-446B-B339-5049961720FD}" type="sibTrans" cxnId="{96BD3492-C53B-478B-995B-64AEC967940B}">
      <dgm:prSet/>
      <dgm:spPr>
        <a:solidFill>
          <a:srgbClr val="A5BAC9"/>
        </a:solidFill>
        <a:ln w="19050">
          <a:solidFill>
            <a:srgbClr val="00586F"/>
          </a:solidFill>
        </a:ln>
      </dgm:spPr>
      <dgm:t>
        <a:bodyPr/>
        <a:lstStyle/>
        <a:p>
          <a:endParaRPr lang="en-US"/>
        </a:p>
      </dgm:t>
    </dgm:pt>
    <dgm:pt modelId="{1B4FC8D5-D2BC-4E53-A64F-7A51111E84C3}">
      <dgm:prSet phldrT="[Text]"/>
      <dgm:spPr>
        <a:solidFill>
          <a:srgbClr val="A5BAC9"/>
        </a:solidFill>
        <a:ln w="19050">
          <a:solidFill>
            <a:srgbClr val="00586F"/>
          </a:solidFill>
        </a:ln>
      </dgm:spPr>
      <dgm:t>
        <a:bodyPr/>
        <a:lstStyle/>
        <a:p>
          <a:r>
            <a:rPr lang="en-US" b="1">
              <a:solidFill>
                <a:schemeClr val="tx1"/>
              </a:solidFill>
            </a:rPr>
            <a:t>If application meets all requirements, application is approved</a:t>
          </a:r>
        </a:p>
      </dgm:t>
    </dgm:pt>
    <dgm:pt modelId="{B1559DB8-933A-41D1-B411-669A4578976D}" type="parTrans" cxnId="{0D0D2E81-0090-48DA-B8DF-ECF2017A9EAD}">
      <dgm:prSet/>
      <dgm:spPr/>
      <dgm:t>
        <a:bodyPr/>
        <a:lstStyle/>
        <a:p>
          <a:endParaRPr lang="en-US"/>
        </a:p>
      </dgm:t>
    </dgm:pt>
    <dgm:pt modelId="{FC51D991-92A5-4CE8-B69F-A17C59E1AFE6}" type="sibTrans" cxnId="{0D0D2E81-0090-48DA-B8DF-ECF2017A9EAD}">
      <dgm:prSet/>
      <dgm:spPr>
        <a:solidFill>
          <a:srgbClr val="A5BAC9"/>
        </a:solidFill>
        <a:ln w="19050">
          <a:solidFill>
            <a:srgbClr val="00586F"/>
          </a:solidFill>
        </a:ln>
      </dgm:spPr>
      <dgm:t>
        <a:bodyPr/>
        <a:lstStyle/>
        <a:p>
          <a:endParaRPr lang="en-US"/>
        </a:p>
      </dgm:t>
    </dgm:pt>
    <dgm:pt modelId="{35D17443-6269-4F5D-BFF4-FD7DCD555F16}">
      <dgm:prSet phldrT="[Text]"/>
      <dgm:spPr>
        <a:solidFill>
          <a:srgbClr val="A5BAC9"/>
        </a:solidFill>
        <a:ln w="19050">
          <a:solidFill>
            <a:srgbClr val="00586F"/>
          </a:solidFill>
        </a:ln>
      </dgm:spPr>
      <dgm:t>
        <a:bodyPr/>
        <a:lstStyle/>
        <a:p>
          <a:r>
            <a:rPr lang="en-US" b="1">
              <a:solidFill>
                <a:schemeClr val="tx1"/>
              </a:solidFill>
            </a:rPr>
            <a:t>Applicant completes other required applications &amp; sign-offs (i.e. building permit, grading permit, etc.)</a:t>
          </a:r>
        </a:p>
      </dgm:t>
    </dgm:pt>
    <dgm:pt modelId="{D29C3AE5-4D5B-4FCD-9B99-08A33CEAD376}" type="parTrans" cxnId="{26CBF70D-25C3-4DF4-A977-A91C8896E750}">
      <dgm:prSet/>
      <dgm:spPr/>
      <dgm:t>
        <a:bodyPr/>
        <a:lstStyle/>
        <a:p>
          <a:endParaRPr lang="en-US"/>
        </a:p>
      </dgm:t>
    </dgm:pt>
    <dgm:pt modelId="{31CB09A0-E08C-4BB9-87AE-B31A7D18D688}" type="sibTrans" cxnId="{26CBF70D-25C3-4DF4-A977-A91C8896E750}">
      <dgm:prSet/>
      <dgm:spPr>
        <a:solidFill>
          <a:srgbClr val="A5BAC9"/>
        </a:solidFill>
        <a:ln w="19050">
          <a:solidFill>
            <a:srgbClr val="00586F"/>
          </a:solidFill>
        </a:ln>
      </dgm:spPr>
      <dgm:t>
        <a:bodyPr/>
        <a:lstStyle/>
        <a:p>
          <a:endParaRPr lang="en-US"/>
        </a:p>
      </dgm:t>
    </dgm:pt>
    <dgm:pt modelId="{1FE34027-5170-489B-9DEC-2EF3E5804B56}">
      <dgm:prSet phldrT="[Text]"/>
      <dgm:spPr>
        <a:solidFill>
          <a:srgbClr val="A5BAC9"/>
        </a:solidFill>
        <a:ln w="19050">
          <a:solidFill>
            <a:srgbClr val="00586F"/>
          </a:solidFill>
        </a:ln>
      </dgm:spPr>
      <dgm:t>
        <a:bodyPr/>
        <a:lstStyle/>
        <a:p>
          <a:r>
            <a:rPr lang="en-US" b="1" dirty="0">
              <a:solidFill>
                <a:schemeClr val="tx1"/>
              </a:solidFill>
            </a:rPr>
            <a:t>Applicant proceeds with Project</a:t>
          </a:r>
        </a:p>
      </dgm:t>
    </dgm:pt>
    <dgm:pt modelId="{2E1D2504-ADC8-4825-BD97-62F1E79D4777}" type="parTrans" cxnId="{6DA317EE-580E-4025-BEF7-8C63B2AA1B96}">
      <dgm:prSet/>
      <dgm:spPr/>
      <dgm:t>
        <a:bodyPr/>
        <a:lstStyle/>
        <a:p>
          <a:endParaRPr lang="en-US"/>
        </a:p>
      </dgm:t>
    </dgm:pt>
    <dgm:pt modelId="{BAE11369-6FE5-4473-8B92-9FED06D83686}" type="sibTrans" cxnId="{6DA317EE-580E-4025-BEF7-8C63B2AA1B96}">
      <dgm:prSet/>
      <dgm:spPr/>
      <dgm:t>
        <a:bodyPr/>
        <a:lstStyle/>
        <a:p>
          <a:endParaRPr lang="en-US"/>
        </a:p>
      </dgm:t>
    </dgm:pt>
    <dgm:pt modelId="{EBF78C41-9950-40BB-9A89-E519681E40E3}" type="pres">
      <dgm:prSet presAssocID="{BB4CF9E4-C653-46CC-BA59-9127CA78AFC0}" presName="diagram" presStyleCnt="0">
        <dgm:presLayoutVars>
          <dgm:dir/>
          <dgm:resizeHandles val="exact"/>
        </dgm:presLayoutVars>
      </dgm:prSet>
      <dgm:spPr/>
    </dgm:pt>
    <dgm:pt modelId="{BEDACE1A-069B-4E8C-94D7-3305724A026F}" type="pres">
      <dgm:prSet presAssocID="{497778D1-B5F0-443A-9BB8-8A5AA529AD62}" presName="node" presStyleLbl="node1" presStyleIdx="0" presStyleCnt="7" custScaleX="161051" custScaleY="161051">
        <dgm:presLayoutVars>
          <dgm:bulletEnabled val="1"/>
        </dgm:presLayoutVars>
      </dgm:prSet>
      <dgm:spPr/>
    </dgm:pt>
    <dgm:pt modelId="{F6B02BCD-DAF4-49D8-9013-91CA8FFAC98A}" type="pres">
      <dgm:prSet presAssocID="{3F5E3B7F-C703-4FB8-BE45-9156CE60949B}" presName="sibTrans" presStyleLbl="sibTrans2D1" presStyleIdx="0" presStyleCnt="6" custScaleX="82645" custScaleY="82645"/>
      <dgm:spPr/>
    </dgm:pt>
    <dgm:pt modelId="{F24C034C-33AA-452D-8A1C-9D388D432140}" type="pres">
      <dgm:prSet presAssocID="{3F5E3B7F-C703-4FB8-BE45-9156CE60949B}" presName="connectorText" presStyleLbl="sibTrans2D1" presStyleIdx="0" presStyleCnt="6"/>
      <dgm:spPr/>
    </dgm:pt>
    <dgm:pt modelId="{DDD10303-53EB-4C02-9697-02DB836CF488}" type="pres">
      <dgm:prSet presAssocID="{D09C4319-8B1A-4DDA-AC47-E359391A0595}" presName="node" presStyleLbl="node1" presStyleIdx="1" presStyleCnt="7" custScaleX="161051" custScaleY="161051">
        <dgm:presLayoutVars>
          <dgm:bulletEnabled val="1"/>
        </dgm:presLayoutVars>
      </dgm:prSet>
      <dgm:spPr/>
    </dgm:pt>
    <dgm:pt modelId="{CFC59094-9456-4F3B-916C-291AC585C0F1}" type="pres">
      <dgm:prSet presAssocID="{485484B8-BD8D-48F9-BF33-C391E04CCC15}" presName="sibTrans" presStyleLbl="sibTrans2D1" presStyleIdx="1" presStyleCnt="6" custScaleX="82645" custScaleY="82645"/>
      <dgm:spPr/>
    </dgm:pt>
    <dgm:pt modelId="{8AA6EEEA-2300-416F-B307-024829BBB26A}" type="pres">
      <dgm:prSet presAssocID="{485484B8-BD8D-48F9-BF33-C391E04CCC15}" presName="connectorText" presStyleLbl="sibTrans2D1" presStyleIdx="1" presStyleCnt="6"/>
      <dgm:spPr/>
    </dgm:pt>
    <dgm:pt modelId="{69CE5A7B-48F0-4F5D-876D-CC9B1B7DBCDE}" type="pres">
      <dgm:prSet presAssocID="{F594E54F-0DF3-41FA-82C3-607CB99C0201}" presName="node" presStyleLbl="node1" presStyleIdx="2" presStyleCnt="7" custScaleX="161051" custScaleY="161051">
        <dgm:presLayoutVars>
          <dgm:bulletEnabled val="1"/>
        </dgm:presLayoutVars>
      </dgm:prSet>
      <dgm:spPr/>
    </dgm:pt>
    <dgm:pt modelId="{CB9DD9B9-2D5F-4F5D-885E-9D6A23A02698}" type="pres">
      <dgm:prSet presAssocID="{29A9F83A-58B7-4E96-B6B8-8EAD92715EFD}" presName="sibTrans" presStyleLbl="sibTrans2D1" presStyleIdx="2" presStyleCnt="6" custScaleX="82645" custScaleY="82645"/>
      <dgm:spPr/>
    </dgm:pt>
    <dgm:pt modelId="{6FBEB018-FD8D-4BA5-AA15-6C6B61AA4AFC}" type="pres">
      <dgm:prSet presAssocID="{29A9F83A-58B7-4E96-B6B8-8EAD92715EFD}" presName="connectorText" presStyleLbl="sibTrans2D1" presStyleIdx="2" presStyleCnt="6"/>
      <dgm:spPr/>
    </dgm:pt>
    <dgm:pt modelId="{8C634E0F-969E-4659-86D5-E1102A229FAD}" type="pres">
      <dgm:prSet presAssocID="{228C9BCE-DEB4-4206-9CC7-9C58BDA8B847}" presName="node" presStyleLbl="node1" presStyleIdx="3" presStyleCnt="7" custScaleX="161051" custScaleY="161051">
        <dgm:presLayoutVars>
          <dgm:bulletEnabled val="1"/>
        </dgm:presLayoutVars>
      </dgm:prSet>
      <dgm:spPr/>
    </dgm:pt>
    <dgm:pt modelId="{DBEE45D5-FA95-4D7D-8178-8F6FA8389696}" type="pres">
      <dgm:prSet presAssocID="{F49522FD-9581-446B-B339-5049961720FD}" presName="sibTrans" presStyleLbl="sibTrans2D1" presStyleIdx="3" presStyleCnt="6" custScaleX="82645" custScaleY="82645"/>
      <dgm:spPr/>
    </dgm:pt>
    <dgm:pt modelId="{6498B20E-C776-494A-9142-6A62D5C7D73A}" type="pres">
      <dgm:prSet presAssocID="{F49522FD-9581-446B-B339-5049961720FD}" presName="connectorText" presStyleLbl="sibTrans2D1" presStyleIdx="3" presStyleCnt="6"/>
      <dgm:spPr/>
    </dgm:pt>
    <dgm:pt modelId="{76939926-D177-4EBE-8663-97AB6DF48F6B}" type="pres">
      <dgm:prSet presAssocID="{1B4FC8D5-D2BC-4E53-A64F-7A51111E84C3}" presName="node" presStyleLbl="node1" presStyleIdx="4" presStyleCnt="7" custScaleX="161051" custScaleY="161051">
        <dgm:presLayoutVars>
          <dgm:bulletEnabled val="1"/>
        </dgm:presLayoutVars>
      </dgm:prSet>
      <dgm:spPr/>
    </dgm:pt>
    <dgm:pt modelId="{E1485F4E-D1F0-47A6-A0E9-C73F9EBA1496}" type="pres">
      <dgm:prSet presAssocID="{FC51D991-92A5-4CE8-B69F-A17C59E1AFE6}" presName="sibTrans" presStyleLbl="sibTrans2D1" presStyleIdx="4" presStyleCnt="6" custScaleX="82645" custScaleY="82645"/>
      <dgm:spPr/>
    </dgm:pt>
    <dgm:pt modelId="{9BD6DCB6-FA68-4061-8F37-1C9D01D7D9DE}" type="pres">
      <dgm:prSet presAssocID="{FC51D991-92A5-4CE8-B69F-A17C59E1AFE6}" presName="connectorText" presStyleLbl="sibTrans2D1" presStyleIdx="4" presStyleCnt="6"/>
      <dgm:spPr/>
    </dgm:pt>
    <dgm:pt modelId="{11003F25-89DE-41E7-AD48-68519D856A07}" type="pres">
      <dgm:prSet presAssocID="{35D17443-6269-4F5D-BFF4-FD7DCD555F16}" presName="node" presStyleLbl="node1" presStyleIdx="5" presStyleCnt="7" custScaleX="161051" custScaleY="161051">
        <dgm:presLayoutVars>
          <dgm:bulletEnabled val="1"/>
        </dgm:presLayoutVars>
      </dgm:prSet>
      <dgm:spPr/>
    </dgm:pt>
    <dgm:pt modelId="{12799327-86DF-4965-8F09-103FE4D765D8}" type="pres">
      <dgm:prSet presAssocID="{31CB09A0-E08C-4BB9-87AE-B31A7D18D688}" presName="sibTrans" presStyleLbl="sibTrans2D1" presStyleIdx="5" presStyleCnt="6" custScaleX="82645" custScaleY="82645"/>
      <dgm:spPr/>
    </dgm:pt>
    <dgm:pt modelId="{A3C233EE-C119-4979-9A4B-6FBA8F2F54FA}" type="pres">
      <dgm:prSet presAssocID="{31CB09A0-E08C-4BB9-87AE-B31A7D18D688}" presName="connectorText" presStyleLbl="sibTrans2D1" presStyleIdx="5" presStyleCnt="6"/>
      <dgm:spPr/>
    </dgm:pt>
    <dgm:pt modelId="{A7B8DB5E-71B9-4AAC-AA54-9DC1733806BB}" type="pres">
      <dgm:prSet presAssocID="{1FE34027-5170-489B-9DEC-2EF3E5804B56}" presName="node" presStyleLbl="node1" presStyleIdx="6" presStyleCnt="7" custScaleX="161051" custScaleY="161051">
        <dgm:presLayoutVars>
          <dgm:bulletEnabled val="1"/>
        </dgm:presLayoutVars>
      </dgm:prSet>
      <dgm:spPr/>
    </dgm:pt>
  </dgm:ptLst>
  <dgm:cxnLst>
    <dgm:cxn modelId="{26CBF70D-25C3-4DF4-A977-A91C8896E750}" srcId="{BB4CF9E4-C653-46CC-BA59-9127CA78AFC0}" destId="{35D17443-6269-4F5D-BFF4-FD7DCD555F16}" srcOrd="5" destOrd="0" parTransId="{D29C3AE5-4D5B-4FCD-9B99-08A33CEAD376}" sibTransId="{31CB09A0-E08C-4BB9-87AE-B31A7D18D688}"/>
    <dgm:cxn modelId="{1F14DA0F-BB99-4DC9-AB47-BDABDA909EEC}" type="presOf" srcId="{29A9F83A-58B7-4E96-B6B8-8EAD92715EFD}" destId="{6FBEB018-FD8D-4BA5-AA15-6C6B61AA4AFC}" srcOrd="1" destOrd="0" presId="urn:microsoft.com/office/officeart/2005/8/layout/process5"/>
    <dgm:cxn modelId="{0D2BC113-E639-4648-9D6E-1FBEAEFA8CBC}" type="presOf" srcId="{3F5E3B7F-C703-4FB8-BE45-9156CE60949B}" destId="{F6B02BCD-DAF4-49D8-9013-91CA8FFAC98A}" srcOrd="0" destOrd="0" presId="urn:microsoft.com/office/officeart/2005/8/layout/process5"/>
    <dgm:cxn modelId="{8C86E330-8F16-4354-B861-389A0D99DBA7}" type="presOf" srcId="{F594E54F-0DF3-41FA-82C3-607CB99C0201}" destId="{69CE5A7B-48F0-4F5D-876D-CC9B1B7DBCDE}" srcOrd="0" destOrd="0" presId="urn:microsoft.com/office/officeart/2005/8/layout/process5"/>
    <dgm:cxn modelId="{F81F7D33-D851-4319-BE4E-C4D30419C020}" type="presOf" srcId="{F49522FD-9581-446B-B339-5049961720FD}" destId="{DBEE45D5-FA95-4D7D-8178-8F6FA8389696}" srcOrd="0" destOrd="0" presId="urn:microsoft.com/office/officeart/2005/8/layout/process5"/>
    <dgm:cxn modelId="{10D03534-D7B8-4722-90F2-F618C7C1E845}" type="presOf" srcId="{FC51D991-92A5-4CE8-B69F-A17C59E1AFE6}" destId="{E1485F4E-D1F0-47A6-A0E9-C73F9EBA1496}" srcOrd="0" destOrd="0" presId="urn:microsoft.com/office/officeart/2005/8/layout/process5"/>
    <dgm:cxn modelId="{0ECDFC5C-1577-4A04-89A8-7C49C4044FAE}" type="presOf" srcId="{485484B8-BD8D-48F9-BF33-C391E04CCC15}" destId="{8AA6EEEA-2300-416F-B307-024829BBB26A}" srcOrd="1" destOrd="0" presId="urn:microsoft.com/office/officeart/2005/8/layout/process5"/>
    <dgm:cxn modelId="{07C1E162-25B7-49D1-B0E0-ECFCBEF2DAF7}" type="presOf" srcId="{35D17443-6269-4F5D-BFF4-FD7DCD555F16}" destId="{11003F25-89DE-41E7-AD48-68519D856A07}" srcOrd="0" destOrd="0" presId="urn:microsoft.com/office/officeart/2005/8/layout/process5"/>
    <dgm:cxn modelId="{B4091E6C-BC4B-46DB-9A37-8D3E41CA9FE2}" type="presOf" srcId="{31CB09A0-E08C-4BB9-87AE-B31A7D18D688}" destId="{A3C233EE-C119-4979-9A4B-6FBA8F2F54FA}" srcOrd="1" destOrd="0" presId="urn:microsoft.com/office/officeart/2005/8/layout/process5"/>
    <dgm:cxn modelId="{4C007A6D-02EB-4515-B1E3-E753908D6014}" srcId="{BB4CF9E4-C653-46CC-BA59-9127CA78AFC0}" destId="{F594E54F-0DF3-41FA-82C3-607CB99C0201}" srcOrd="2" destOrd="0" parTransId="{F8AAA13B-5159-4197-BE2D-CB836F70D49E}" sibTransId="{29A9F83A-58B7-4E96-B6B8-8EAD92715EFD}"/>
    <dgm:cxn modelId="{0FB9E65A-7C48-41CD-99BD-43F4F76E972B}" type="presOf" srcId="{BB4CF9E4-C653-46CC-BA59-9127CA78AFC0}" destId="{EBF78C41-9950-40BB-9A89-E519681E40E3}" srcOrd="0" destOrd="0" presId="urn:microsoft.com/office/officeart/2005/8/layout/process5"/>
    <dgm:cxn modelId="{0D0D2E81-0090-48DA-B8DF-ECF2017A9EAD}" srcId="{BB4CF9E4-C653-46CC-BA59-9127CA78AFC0}" destId="{1B4FC8D5-D2BC-4E53-A64F-7A51111E84C3}" srcOrd="4" destOrd="0" parTransId="{B1559DB8-933A-41D1-B411-669A4578976D}" sibTransId="{FC51D991-92A5-4CE8-B69F-A17C59E1AFE6}"/>
    <dgm:cxn modelId="{0C372E81-A265-4EA6-833B-79E9791FBF3A}" srcId="{BB4CF9E4-C653-46CC-BA59-9127CA78AFC0}" destId="{497778D1-B5F0-443A-9BB8-8A5AA529AD62}" srcOrd="0" destOrd="0" parTransId="{6C5F8D96-727D-4C7D-A891-5DCC8CDFFA07}" sibTransId="{3F5E3B7F-C703-4FB8-BE45-9156CE60949B}"/>
    <dgm:cxn modelId="{F36C1E8D-D3CF-447C-BDCB-C6738FB8418A}" type="presOf" srcId="{FC51D991-92A5-4CE8-B69F-A17C59E1AFE6}" destId="{9BD6DCB6-FA68-4061-8F37-1C9D01D7D9DE}" srcOrd="1" destOrd="0" presId="urn:microsoft.com/office/officeart/2005/8/layout/process5"/>
    <dgm:cxn modelId="{96BD3492-C53B-478B-995B-64AEC967940B}" srcId="{BB4CF9E4-C653-46CC-BA59-9127CA78AFC0}" destId="{228C9BCE-DEB4-4206-9CC7-9C58BDA8B847}" srcOrd="3" destOrd="0" parTransId="{656635C3-7B2C-4045-91D5-CBFA14169054}" sibTransId="{F49522FD-9581-446B-B339-5049961720FD}"/>
    <dgm:cxn modelId="{674DD3B1-FB56-40F7-9A53-34B4D44F86C4}" type="presOf" srcId="{1B4FC8D5-D2BC-4E53-A64F-7A51111E84C3}" destId="{76939926-D177-4EBE-8663-97AB6DF48F6B}" srcOrd="0" destOrd="0" presId="urn:microsoft.com/office/officeart/2005/8/layout/process5"/>
    <dgm:cxn modelId="{6B363DB6-4349-48A8-8A40-8303FB900290}" type="presOf" srcId="{D09C4319-8B1A-4DDA-AC47-E359391A0595}" destId="{DDD10303-53EB-4C02-9697-02DB836CF488}" srcOrd="0" destOrd="0" presId="urn:microsoft.com/office/officeart/2005/8/layout/process5"/>
    <dgm:cxn modelId="{8B46EBC0-5A13-4E02-9EE4-E2363314E896}" type="presOf" srcId="{31CB09A0-E08C-4BB9-87AE-B31A7D18D688}" destId="{12799327-86DF-4965-8F09-103FE4D765D8}" srcOrd="0" destOrd="0" presId="urn:microsoft.com/office/officeart/2005/8/layout/process5"/>
    <dgm:cxn modelId="{571588DA-2552-49A9-A440-407F35BEE463}" srcId="{BB4CF9E4-C653-46CC-BA59-9127CA78AFC0}" destId="{D09C4319-8B1A-4DDA-AC47-E359391A0595}" srcOrd="1" destOrd="0" parTransId="{59A11ABC-972D-4C83-92AA-0BECB80D9C52}" sibTransId="{485484B8-BD8D-48F9-BF33-C391E04CCC15}"/>
    <dgm:cxn modelId="{2202B8ED-9B8A-4906-AE6C-E5DC1F7032A5}" type="presOf" srcId="{228C9BCE-DEB4-4206-9CC7-9C58BDA8B847}" destId="{8C634E0F-969E-4659-86D5-E1102A229FAD}" srcOrd="0" destOrd="0" presId="urn:microsoft.com/office/officeart/2005/8/layout/process5"/>
    <dgm:cxn modelId="{6DA317EE-580E-4025-BEF7-8C63B2AA1B96}" srcId="{BB4CF9E4-C653-46CC-BA59-9127CA78AFC0}" destId="{1FE34027-5170-489B-9DEC-2EF3E5804B56}" srcOrd="6" destOrd="0" parTransId="{2E1D2504-ADC8-4825-BD97-62F1E79D4777}" sibTransId="{BAE11369-6FE5-4473-8B92-9FED06D83686}"/>
    <dgm:cxn modelId="{920981EF-03B0-495F-86E9-5C8552E9322A}" type="presOf" srcId="{3F5E3B7F-C703-4FB8-BE45-9156CE60949B}" destId="{F24C034C-33AA-452D-8A1C-9D388D432140}" srcOrd="1" destOrd="0" presId="urn:microsoft.com/office/officeart/2005/8/layout/process5"/>
    <dgm:cxn modelId="{1A9EDCF3-9605-4093-BF4E-DFA149DA85D8}" type="presOf" srcId="{29A9F83A-58B7-4E96-B6B8-8EAD92715EFD}" destId="{CB9DD9B9-2D5F-4F5D-885E-9D6A23A02698}" srcOrd="0" destOrd="0" presId="urn:microsoft.com/office/officeart/2005/8/layout/process5"/>
    <dgm:cxn modelId="{C6FB99FA-91BE-4448-8B00-744BDB7F05B6}" type="presOf" srcId="{1FE34027-5170-489B-9DEC-2EF3E5804B56}" destId="{A7B8DB5E-71B9-4AAC-AA54-9DC1733806BB}" srcOrd="0" destOrd="0" presId="urn:microsoft.com/office/officeart/2005/8/layout/process5"/>
    <dgm:cxn modelId="{9F8A21FE-5243-4133-844A-DCEE2107E73B}" type="presOf" srcId="{F49522FD-9581-446B-B339-5049961720FD}" destId="{6498B20E-C776-494A-9142-6A62D5C7D73A}" srcOrd="1" destOrd="0" presId="urn:microsoft.com/office/officeart/2005/8/layout/process5"/>
    <dgm:cxn modelId="{A9F67DFF-9C2B-4318-90ED-DA93E88829F5}" type="presOf" srcId="{485484B8-BD8D-48F9-BF33-C391E04CCC15}" destId="{CFC59094-9456-4F3B-916C-291AC585C0F1}" srcOrd="0" destOrd="0" presId="urn:microsoft.com/office/officeart/2005/8/layout/process5"/>
    <dgm:cxn modelId="{E407C8FF-36E9-4125-9F80-CC442D217480}" type="presOf" srcId="{497778D1-B5F0-443A-9BB8-8A5AA529AD62}" destId="{BEDACE1A-069B-4E8C-94D7-3305724A026F}" srcOrd="0" destOrd="0" presId="urn:microsoft.com/office/officeart/2005/8/layout/process5"/>
    <dgm:cxn modelId="{ABCC632E-B387-4465-9F38-2ACF5E6A9165}" type="presParOf" srcId="{EBF78C41-9950-40BB-9A89-E519681E40E3}" destId="{BEDACE1A-069B-4E8C-94D7-3305724A026F}" srcOrd="0" destOrd="0" presId="urn:microsoft.com/office/officeart/2005/8/layout/process5"/>
    <dgm:cxn modelId="{904CEAC2-547F-4F6C-AA77-20DD2B240159}" type="presParOf" srcId="{EBF78C41-9950-40BB-9A89-E519681E40E3}" destId="{F6B02BCD-DAF4-49D8-9013-91CA8FFAC98A}" srcOrd="1" destOrd="0" presId="urn:microsoft.com/office/officeart/2005/8/layout/process5"/>
    <dgm:cxn modelId="{EB066F7B-D8BE-457E-AD1F-D376EA0A913D}" type="presParOf" srcId="{F6B02BCD-DAF4-49D8-9013-91CA8FFAC98A}" destId="{F24C034C-33AA-452D-8A1C-9D388D432140}" srcOrd="0" destOrd="0" presId="urn:microsoft.com/office/officeart/2005/8/layout/process5"/>
    <dgm:cxn modelId="{E2659336-2656-451B-9AE5-DCC099A222F0}" type="presParOf" srcId="{EBF78C41-9950-40BB-9A89-E519681E40E3}" destId="{DDD10303-53EB-4C02-9697-02DB836CF488}" srcOrd="2" destOrd="0" presId="urn:microsoft.com/office/officeart/2005/8/layout/process5"/>
    <dgm:cxn modelId="{97876469-1B8F-45A7-9EDD-B92D676B20AD}" type="presParOf" srcId="{EBF78C41-9950-40BB-9A89-E519681E40E3}" destId="{CFC59094-9456-4F3B-916C-291AC585C0F1}" srcOrd="3" destOrd="0" presId="urn:microsoft.com/office/officeart/2005/8/layout/process5"/>
    <dgm:cxn modelId="{71915004-6D08-4902-B6FF-60487C7ACA61}" type="presParOf" srcId="{CFC59094-9456-4F3B-916C-291AC585C0F1}" destId="{8AA6EEEA-2300-416F-B307-024829BBB26A}" srcOrd="0" destOrd="0" presId="urn:microsoft.com/office/officeart/2005/8/layout/process5"/>
    <dgm:cxn modelId="{B4DFF9A2-8172-4507-A703-011943AD5151}" type="presParOf" srcId="{EBF78C41-9950-40BB-9A89-E519681E40E3}" destId="{69CE5A7B-48F0-4F5D-876D-CC9B1B7DBCDE}" srcOrd="4" destOrd="0" presId="urn:microsoft.com/office/officeart/2005/8/layout/process5"/>
    <dgm:cxn modelId="{110FDB4A-E7BD-498A-90CC-76C594A9C328}" type="presParOf" srcId="{EBF78C41-9950-40BB-9A89-E519681E40E3}" destId="{CB9DD9B9-2D5F-4F5D-885E-9D6A23A02698}" srcOrd="5" destOrd="0" presId="urn:microsoft.com/office/officeart/2005/8/layout/process5"/>
    <dgm:cxn modelId="{EF471F4E-CFFC-4EF9-B210-13BB56638D9C}" type="presParOf" srcId="{CB9DD9B9-2D5F-4F5D-885E-9D6A23A02698}" destId="{6FBEB018-FD8D-4BA5-AA15-6C6B61AA4AFC}" srcOrd="0" destOrd="0" presId="urn:microsoft.com/office/officeart/2005/8/layout/process5"/>
    <dgm:cxn modelId="{B6845F7E-DBCA-4724-9375-8476DDA2A794}" type="presParOf" srcId="{EBF78C41-9950-40BB-9A89-E519681E40E3}" destId="{8C634E0F-969E-4659-86D5-E1102A229FAD}" srcOrd="6" destOrd="0" presId="urn:microsoft.com/office/officeart/2005/8/layout/process5"/>
    <dgm:cxn modelId="{529BBDF2-4073-4C0B-9AD8-FEE993AEDCFF}" type="presParOf" srcId="{EBF78C41-9950-40BB-9A89-E519681E40E3}" destId="{DBEE45D5-FA95-4D7D-8178-8F6FA8389696}" srcOrd="7" destOrd="0" presId="urn:microsoft.com/office/officeart/2005/8/layout/process5"/>
    <dgm:cxn modelId="{A7959F02-BDD8-4C7A-85F4-B9A15855F3C0}" type="presParOf" srcId="{DBEE45D5-FA95-4D7D-8178-8F6FA8389696}" destId="{6498B20E-C776-494A-9142-6A62D5C7D73A}" srcOrd="0" destOrd="0" presId="urn:microsoft.com/office/officeart/2005/8/layout/process5"/>
    <dgm:cxn modelId="{B65CAD49-4284-4B30-90FC-D95D83095F68}" type="presParOf" srcId="{EBF78C41-9950-40BB-9A89-E519681E40E3}" destId="{76939926-D177-4EBE-8663-97AB6DF48F6B}" srcOrd="8" destOrd="0" presId="urn:microsoft.com/office/officeart/2005/8/layout/process5"/>
    <dgm:cxn modelId="{02AEC8EF-AEE3-4C08-8E67-C72452C1B8BB}" type="presParOf" srcId="{EBF78C41-9950-40BB-9A89-E519681E40E3}" destId="{E1485F4E-D1F0-47A6-A0E9-C73F9EBA1496}" srcOrd="9" destOrd="0" presId="urn:microsoft.com/office/officeart/2005/8/layout/process5"/>
    <dgm:cxn modelId="{1344768B-F837-462A-AC6B-5E59B7A843C4}" type="presParOf" srcId="{E1485F4E-D1F0-47A6-A0E9-C73F9EBA1496}" destId="{9BD6DCB6-FA68-4061-8F37-1C9D01D7D9DE}" srcOrd="0" destOrd="0" presId="urn:microsoft.com/office/officeart/2005/8/layout/process5"/>
    <dgm:cxn modelId="{F28672D9-5ACB-4594-B212-116EF95FF890}" type="presParOf" srcId="{EBF78C41-9950-40BB-9A89-E519681E40E3}" destId="{11003F25-89DE-41E7-AD48-68519D856A07}" srcOrd="10" destOrd="0" presId="urn:microsoft.com/office/officeart/2005/8/layout/process5"/>
    <dgm:cxn modelId="{CC342D2F-E9BF-4930-8C6B-574DC5D2D02A}" type="presParOf" srcId="{EBF78C41-9950-40BB-9A89-E519681E40E3}" destId="{12799327-86DF-4965-8F09-103FE4D765D8}" srcOrd="11" destOrd="0" presId="urn:microsoft.com/office/officeart/2005/8/layout/process5"/>
    <dgm:cxn modelId="{301341C9-FBAB-4672-8AF4-8B26C796D2D4}" type="presParOf" srcId="{12799327-86DF-4965-8F09-103FE4D765D8}" destId="{A3C233EE-C119-4979-9A4B-6FBA8F2F54FA}" srcOrd="0" destOrd="0" presId="urn:microsoft.com/office/officeart/2005/8/layout/process5"/>
    <dgm:cxn modelId="{FA6184F0-5A8C-4CC9-AAEC-CFCD8720DADC}" type="presParOf" srcId="{EBF78C41-9950-40BB-9A89-E519681E40E3}" destId="{A7B8DB5E-71B9-4AAC-AA54-9DC1733806BB}"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CE1A-069B-4E8C-94D7-3305724A026F}">
      <dsp:nvSpPr>
        <dsp:cNvPr id="0" name=""/>
        <dsp:cNvSpPr/>
      </dsp:nvSpPr>
      <dsp:spPr>
        <a:xfrm>
          <a:off x="653380"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Applicant meets with City Teammates to review application requirements</a:t>
          </a:r>
        </a:p>
      </dsp:txBody>
      <dsp:txXfrm>
        <a:off x="691734" y="42322"/>
        <a:ext cx="2105796" cy="1232794"/>
      </dsp:txXfrm>
    </dsp:sp>
    <dsp:sp modelId="{F6B02BCD-DAF4-49D8-9013-91CA8FFAC98A}">
      <dsp:nvSpPr>
        <dsp:cNvPr id="0" name=""/>
        <dsp:cNvSpPr/>
      </dsp:nvSpPr>
      <dsp:spPr>
        <a:xfrm>
          <a:off x="2980069"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0069" y="575393"/>
        <a:ext cx="166204" cy="166651"/>
      </dsp:txXfrm>
    </dsp:sp>
    <dsp:sp modelId="{DDD10303-53EB-4C02-9697-02DB836CF488}">
      <dsp:nvSpPr>
        <dsp:cNvPr id="0" name=""/>
        <dsp:cNvSpPr/>
      </dsp:nvSpPr>
      <dsp:spPr>
        <a:xfrm>
          <a:off x="3377949" y="3968"/>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GET INVOLVED: </a:t>
          </a:r>
        </a:p>
        <a:p>
          <a:pPr marL="0" lvl="0" indent="0" algn="ctr" defTabSz="666750">
            <a:lnSpc>
              <a:spcPct val="90000"/>
            </a:lnSpc>
            <a:spcBef>
              <a:spcPct val="0"/>
            </a:spcBef>
            <a:spcAft>
              <a:spcPct val="35000"/>
            </a:spcAft>
            <a:buNone/>
          </a:pPr>
          <a:r>
            <a:rPr lang="en-US" sz="1500" b="1" kern="1200" dirty="0">
              <a:solidFill>
                <a:schemeClr val="tx1"/>
              </a:solidFill>
            </a:rPr>
            <a:t>Attend Applicant-hosted Neighborhood Information Meeting</a:t>
          </a:r>
        </a:p>
      </dsp:txBody>
      <dsp:txXfrm>
        <a:off x="3416303" y="42322"/>
        <a:ext cx="2105796" cy="1232794"/>
      </dsp:txXfrm>
    </dsp:sp>
    <dsp:sp modelId="{CFC59094-9456-4F3B-916C-291AC585C0F1}">
      <dsp:nvSpPr>
        <dsp:cNvPr id="0" name=""/>
        <dsp:cNvSpPr/>
      </dsp:nvSpPr>
      <dsp:spPr>
        <a:xfrm>
          <a:off x="5704638"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4638" y="575393"/>
        <a:ext cx="166204" cy="166651"/>
      </dsp:txXfrm>
    </dsp:sp>
    <dsp:sp modelId="{69CE5A7B-48F0-4F5D-876D-CC9B1B7DBCDE}">
      <dsp:nvSpPr>
        <dsp:cNvPr id="0" name=""/>
        <dsp:cNvSpPr/>
      </dsp:nvSpPr>
      <dsp:spPr>
        <a:xfrm>
          <a:off x="6102519"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submits Development Application within 30 days of Neighborhood Information Meeting</a:t>
          </a:r>
        </a:p>
      </dsp:txBody>
      <dsp:txXfrm>
        <a:off x="6140873" y="42322"/>
        <a:ext cx="2105796" cy="1232794"/>
      </dsp:txXfrm>
    </dsp:sp>
    <dsp:sp modelId="{CB9DD9B9-2D5F-4F5D-885E-9D6A23A02698}">
      <dsp:nvSpPr>
        <dsp:cNvPr id="0" name=""/>
        <dsp:cNvSpPr/>
      </dsp:nvSpPr>
      <dsp:spPr>
        <a:xfrm rot="5400000">
          <a:off x="7075054" y="1437495"/>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110446" y="1457654"/>
        <a:ext cx="166651" cy="166204"/>
      </dsp:txXfrm>
    </dsp:sp>
    <dsp:sp modelId="{8C634E0F-969E-4659-86D5-E1102A229FAD}">
      <dsp:nvSpPr>
        <dsp:cNvPr id="0" name=""/>
        <dsp:cNvSpPr/>
      </dsp:nvSpPr>
      <dsp:spPr>
        <a:xfrm>
          <a:off x="610251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Full Application Review by City, County, &amp; State departments within 14 days of receiving application</a:t>
          </a:r>
        </a:p>
      </dsp:txBody>
      <dsp:txXfrm>
        <a:off x="6140873" y="1893889"/>
        <a:ext cx="2105796" cy="1232794"/>
      </dsp:txXfrm>
    </dsp:sp>
    <dsp:sp modelId="{DBEE45D5-FA95-4D7D-8178-8F6FA8389696}">
      <dsp:nvSpPr>
        <dsp:cNvPr id="0" name=""/>
        <dsp:cNvSpPr/>
      </dsp:nvSpPr>
      <dsp:spPr>
        <a:xfrm rot="10800000">
          <a:off x="572090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92130" y="2426961"/>
        <a:ext cx="166204" cy="166651"/>
      </dsp:txXfrm>
    </dsp:sp>
    <dsp:sp modelId="{76939926-D177-4EBE-8663-97AB6DF48F6B}">
      <dsp:nvSpPr>
        <dsp:cNvPr id="0" name=""/>
        <dsp:cNvSpPr/>
      </dsp:nvSpPr>
      <dsp:spPr>
        <a:xfrm>
          <a:off x="337794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If application meets all requirements, application is approved</a:t>
          </a:r>
        </a:p>
      </dsp:txBody>
      <dsp:txXfrm>
        <a:off x="3416303" y="1893889"/>
        <a:ext cx="2105796" cy="1232794"/>
      </dsp:txXfrm>
    </dsp:sp>
    <dsp:sp modelId="{E1485F4E-D1F0-47A6-A0E9-C73F9EBA1496}">
      <dsp:nvSpPr>
        <dsp:cNvPr id="0" name=""/>
        <dsp:cNvSpPr/>
      </dsp:nvSpPr>
      <dsp:spPr>
        <a:xfrm rot="10800000">
          <a:off x="299633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67560" y="2426961"/>
        <a:ext cx="166204" cy="166651"/>
      </dsp:txXfrm>
    </dsp:sp>
    <dsp:sp modelId="{11003F25-89DE-41E7-AD48-68519D856A07}">
      <dsp:nvSpPr>
        <dsp:cNvPr id="0" name=""/>
        <dsp:cNvSpPr/>
      </dsp:nvSpPr>
      <dsp:spPr>
        <a:xfrm>
          <a:off x="653380"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Applicant completes other required applications &amp; sign-offs (i.e. building permit, grading permit, etc.)</a:t>
          </a:r>
        </a:p>
      </dsp:txBody>
      <dsp:txXfrm>
        <a:off x="691734" y="1893889"/>
        <a:ext cx="2105796" cy="1232794"/>
      </dsp:txXfrm>
    </dsp:sp>
    <dsp:sp modelId="{12799327-86DF-4965-8F09-103FE4D765D8}">
      <dsp:nvSpPr>
        <dsp:cNvPr id="0" name=""/>
        <dsp:cNvSpPr/>
      </dsp:nvSpPr>
      <dsp:spPr>
        <a:xfrm rot="5400000">
          <a:off x="1625915" y="3289063"/>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661307" y="3309222"/>
        <a:ext cx="166651" cy="166204"/>
      </dsp:txXfrm>
    </dsp:sp>
    <dsp:sp modelId="{A7B8DB5E-71B9-4AAC-AA54-9DC1733806BB}">
      <dsp:nvSpPr>
        <dsp:cNvPr id="0" name=""/>
        <dsp:cNvSpPr/>
      </dsp:nvSpPr>
      <dsp:spPr>
        <a:xfrm>
          <a:off x="653380" y="3707103"/>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proceeds with Project</a:t>
          </a:r>
        </a:p>
      </dsp:txBody>
      <dsp:txXfrm>
        <a:off x="691734" y="3745457"/>
        <a:ext cx="2105796" cy="12327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6EDFE8-6AAF-42D1-AD32-5464C6D9605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14582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9529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0530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68051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EDFE8-6AAF-42D1-AD32-5464C6D9605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95354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EDFE8-6AAF-42D1-AD32-5464C6D9605A}"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85817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EDFE8-6AAF-42D1-AD32-5464C6D9605A}"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8686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EDFE8-6AAF-42D1-AD32-5464C6D9605A}"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21418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DFE8-6AAF-42D1-AD32-5464C6D9605A}"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01285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8779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94112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DFE8-6AAF-42D1-AD32-5464C6D9605A}" type="datetimeFigureOut">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B8A0F-D1D2-45A2-B2A6-213DDB1E1BAA}" type="slidenum">
              <a:rPr lang="en-US" smtClean="0"/>
              <a:t>‹#›</a:t>
            </a:fld>
            <a:endParaRPr lang="en-US"/>
          </a:p>
        </p:txBody>
      </p:sp>
    </p:spTree>
    <p:extLst>
      <p:ext uri="{BB962C8B-B14F-4D97-AF65-F5344CB8AC3E}">
        <p14:creationId xmlns:p14="http://schemas.microsoft.com/office/powerpoint/2010/main" val="12870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ommunitydevelopment@rochesterm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9379" y="4038600"/>
            <a:ext cx="9144000" cy="1025843"/>
          </a:xfrm>
        </p:spPr>
        <p:txBody>
          <a:bodyPr/>
          <a:lstStyle/>
          <a:p>
            <a:r>
              <a:rPr lang="en-US" b="1" dirty="0"/>
              <a:t>Happy Hyundai of Rochester</a:t>
            </a:r>
          </a:p>
        </p:txBody>
      </p:sp>
      <p:sp>
        <p:nvSpPr>
          <p:cNvPr id="3" name="Subtitle 2"/>
          <p:cNvSpPr>
            <a:spLocks noGrp="1"/>
          </p:cNvSpPr>
          <p:nvPr>
            <p:ph type="subTitle" idx="1"/>
          </p:nvPr>
        </p:nvSpPr>
        <p:spPr>
          <a:xfrm>
            <a:off x="1399379" y="5362258"/>
            <a:ext cx="9144000" cy="1114742"/>
          </a:xfrm>
        </p:spPr>
        <p:txBody>
          <a:bodyPr/>
          <a:lstStyle/>
          <a:p>
            <a:r>
              <a:rPr lang="en-US" dirty="0"/>
              <a:t>Leo &amp; Ed, LLC</a:t>
            </a:r>
          </a:p>
          <a:p>
            <a:r>
              <a:rPr lang="en-US" dirty="0"/>
              <a:t>September 19, 2023</a:t>
            </a:r>
          </a:p>
          <a:p>
            <a:endParaRPr lang="en-US" dirty="0"/>
          </a:p>
        </p:txBody>
      </p:sp>
      <p:pic>
        <p:nvPicPr>
          <p:cNvPr id="6" name="Picture 5">
            <a:extLst>
              <a:ext uri="{FF2B5EF4-FFF2-40B4-BE49-F238E27FC236}">
                <a16:creationId xmlns:a16="http://schemas.microsoft.com/office/drawing/2014/main" id="{9B0C878F-9429-98DB-A45C-9391487568E2}"/>
              </a:ext>
            </a:extLst>
          </p:cNvPr>
          <p:cNvPicPr>
            <a:picLocks noChangeAspect="1"/>
          </p:cNvPicPr>
          <p:nvPr/>
        </p:nvPicPr>
        <p:blipFill>
          <a:blip r:embed="rId2"/>
          <a:stretch>
            <a:fillRect/>
          </a:stretch>
        </p:blipFill>
        <p:spPr>
          <a:xfrm>
            <a:off x="4034633" y="630335"/>
            <a:ext cx="3658342" cy="660937"/>
          </a:xfrm>
          <a:prstGeom prst="rect">
            <a:avLst/>
          </a:prstGeom>
        </p:spPr>
      </p:pic>
      <p:pic>
        <p:nvPicPr>
          <p:cNvPr id="8" name="Picture 7">
            <a:extLst>
              <a:ext uri="{FF2B5EF4-FFF2-40B4-BE49-F238E27FC236}">
                <a16:creationId xmlns:a16="http://schemas.microsoft.com/office/drawing/2014/main" id="{134E0647-B839-E540-9D8C-173ED07FBB4E}"/>
              </a:ext>
            </a:extLst>
          </p:cNvPr>
          <p:cNvPicPr>
            <a:picLocks noChangeAspect="1"/>
          </p:cNvPicPr>
          <p:nvPr/>
        </p:nvPicPr>
        <p:blipFill rotWithShape="1">
          <a:blip r:embed="rId3"/>
          <a:srcRect t="8392" b="10656"/>
          <a:stretch/>
        </p:blipFill>
        <p:spPr>
          <a:xfrm>
            <a:off x="1648621" y="1470660"/>
            <a:ext cx="8598006" cy="2567940"/>
          </a:xfrm>
          <a:prstGeom prst="rect">
            <a:avLst/>
          </a:prstGeom>
        </p:spPr>
      </p:pic>
    </p:spTree>
    <p:extLst>
      <p:ext uri="{BB962C8B-B14F-4D97-AF65-F5344CB8AC3E}">
        <p14:creationId xmlns:p14="http://schemas.microsoft.com/office/powerpoint/2010/main" val="210222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Impacts</a:t>
            </a:r>
          </a:p>
        </p:txBody>
      </p:sp>
      <p:sp>
        <p:nvSpPr>
          <p:cNvPr id="3" name="Content Placeholder 2"/>
          <p:cNvSpPr>
            <a:spLocks noGrp="1"/>
          </p:cNvSpPr>
          <p:nvPr>
            <p:ph idx="1"/>
          </p:nvPr>
        </p:nvSpPr>
        <p:spPr>
          <a:xfrm>
            <a:off x="838200" y="1690688"/>
            <a:ext cx="10515600" cy="4486275"/>
          </a:xfrm>
        </p:spPr>
        <p:txBody>
          <a:bodyPr/>
          <a:lstStyle/>
          <a:p>
            <a:pPr algn="l"/>
            <a:r>
              <a:rPr lang="en-US" sz="1800" b="0" i="0" u="none" strike="noStrike" baseline="0" dirty="0">
                <a:latin typeface="ArialNarrow"/>
              </a:rPr>
              <a:t>The redevelopment is expected to result in an increase in overall trips to the site, with an additional 35 vehicle trips during the weekday morning and evening peak hours and an additional 85 vehicle trips during the Saturday midday peak hour.</a:t>
            </a:r>
            <a:endParaRPr lang="en-US" dirty="0"/>
          </a:p>
        </p:txBody>
      </p:sp>
    </p:spTree>
    <p:extLst>
      <p:ext uri="{BB962C8B-B14F-4D97-AF65-F5344CB8AC3E}">
        <p14:creationId xmlns:p14="http://schemas.microsoft.com/office/powerpoint/2010/main" val="293180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240"/>
            <a:ext cx="12192000" cy="1325563"/>
          </a:xfrm>
        </p:spPr>
        <p:txBody>
          <a:bodyPr/>
          <a:lstStyle/>
          <a:p>
            <a:pPr algn="ctr"/>
            <a:r>
              <a:rPr lang="en-US" b="1" dirty="0"/>
              <a:t>Q&amp;A</a:t>
            </a:r>
          </a:p>
        </p:txBody>
      </p:sp>
    </p:spTree>
    <p:extLst>
      <p:ext uri="{BB962C8B-B14F-4D97-AF65-F5344CB8AC3E}">
        <p14:creationId xmlns:p14="http://schemas.microsoft.com/office/powerpoint/2010/main" val="43626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Still have Questions?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Contact the City of Rochester’s Community Development Department with any questions about this application type via email </a:t>
            </a:r>
            <a:r>
              <a:rPr lang="en-US" dirty="0">
                <a:hlinkClick r:id="rId2"/>
              </a:rPr>
              <a:t>communitydevelopment@rochestermn.gov</a:t>
            </a:r>
            <a:r>
              <a:rPr lang="en-US" dirty="0"/>
              <a:t>  or phone (507-328-2600).</a:t>
            </a:r>
          </a:p>
        </p:txBody>
      </p:sp>
    </p:spTree>
    <p:extLst>
      <p:ext uri="{BB962C8B-B14F-4D97-AF65-F5344CB8AC3E}">
        <p14:creationId xmlns:p14="http://schemas.microsoft.com/office/powerpoint/2010/main" val="25303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noAutofit/>
          </a:bodyPr>
          <a:lstStyle/>
          <a:p>
            <a:pPr fontAlgn="ctr"/>
            <a:r>
              <a:rPr lang="en-US" sz="2600" dirty="0"/>
              <a:t>Introductions</a:t>
            </a:r>
          </a:p>
          <a:p>
            <a:pPr fontAlgn="ctr"/>
            <a:r>
              <a:rPr lang="en-US" sz="2600" dirty="0"/>
              <a:t>About our Project</a:t>
            </a:r>
          </a:p>
          <a:p>
            <a:pPr fontAlgn="ctr"/>
            <a:r>
              <a:rPr lang="en-US" sz="2600" dirty="0"/>
              <a:t>The Application Process</a:t>
            </a:r>
          </a:p>
          <a:p>
            <a:pPr fontAlgn="ctr"/>
            <a:r>
              <a:rPr lang="en-US" sz="2600" dirty="0"/>
              <a:t>Exhibits:</a:t>
            </a:r>
          </a:p>
          <a:p>
            <a:pPr lvl="1" fontAlgn="ctr"/>
            <a:r>
              <a:rPr lang="en-US" sz="2600" dirty="0"/>
              <a:t>Site Plan</a:t>
            </a:r>
          </a:p>
          <a:p>
            <a:pPr lvl="1" fontAlgn="ctr"/>
            <a:r>
              <a:rPr lang="en-US" sz="2600" dirty="0"/>
              <a:t>Landscape Plan</a:t>
            </a:r>
          </a:p>
          <a:p>
            <a:pPr lvl="1" fontAlgn="ctr"/>
            <a:r>
              <a:rPr lang="en-US" sz="2600" dirty="0"/>
              <a:t>Building Elevation </a:t>
            </a:r>
          </a:p>
          <a:p>
            <a:pPr lvl="1" fontAlgn="ctr"/>
            <a:r>
              <a:rPr lang="en-US" sz="2600" dirty="0"/>
              <a:t>Photometric Plan</a:t>
            </a:r>
          </a:p>
          <a:p>
            <a:pPr fontAlgn="ctr"/>
            <a:r>
              <a:rPr lang="en-US" sz="2600" dirty="0"/>
              <a:t>Traffic Impacts</a:t>
            </a:r>
          </a:p>
          <a:p>
            <a:pPr fontAlgn="ctr"/>
            <a:r>
              <a:rPr lang="en-US" sz="2600" dirty="0"/>
              <a:t>Q&amp;A</a:t>
            </a:r>
          </a:p>
          <a:p>
            <a:pPr lvl="1" fontAlgn="ctr"/>
            <a:endParaRPr lang="en-US" sz="2600" dirty="0"/>
          </a:p>
          <a:p>
            <a:pPr fontAlgn="ctr"/>
            <a:endParaRPr lang="en-US" sz="2600" dirty="0"/>
          </a:p>
        </p:txBody>
      </p:sp>
    </p:spTree>
    <p:extLst>
      <p:ext uri="{BB962C8B-B14F-4D97-AF65-F5344CB8AC3E}">
        <p14:creationId xmlns:p14="http://schemas.microsoft.com/office/powerpoint/2010/main" val="33676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4" name="Content Placeholder 2">
            <a:extLst>
              <a:ext uri="{FF2B5EF4-FFF2-40B4-BE49-F238E27FC236}">
                <a16:creationId xmlns:a16="http://schemas.microsoft.com/office/drawing/2014/main" id="{C03801A6-2975-C1C2-8BB7-7CC01B13299F}"/>
              </a:ext>
            </a:extLst>
          </p:cNvPr>
          <p:cNvSpPr txBox="1">
            <a:spLocks/>
          </p:cNvSpPr>
          <p:nvPr/>
        </p:nvSpPr>
        <p:spPr>
          <a:xfrm>
            <a:off x="838200" y="1839913"/>
            <a:ext cx="11163300" cy="25101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Property Owners – Bret Matthews, Jim Spellman</a:t>
            </a:r>
          </a:p>
          <a:p>
            <a:r>
              <a:rPr lang="en-US" dirty="0">
                <a:latin typeface="Calibri" panose="020F0502020204030204" pitchFamily="34" charset="0"/>
                <a:cs typeface="Calibri" panose="020F0502020204030204" pitchFamily="34" charset="0"/>
              </a:rPr>
              <a:t>Architecture – John Madeja, RA, Studio 222 Architects</a:t>
            </a:r>
          </a:p>
          <a:p>
            <a:r>
              <a:rPr lang="en-US" dirty="0">
                <a:latin typeface="Calibri" panose="020F0502020204030204" pitchFamily="34" charset="0"/>
                <a:cs typeface="Calibri" panose="020F0502020204030204" pitchFamily="34" charset="0"/>
              </a:rPr>
              <a:t>Civil Engineering – Roger Humphrey, PE, </a:t>
            </a:r>
            <a:r>
              <a:rPr lang="en-US" dirty="0" err="1">
                <a:latin typeface="Calibri" panose="020F0502020204030204" pitchFamily="34" charset="0"/>
                <a:cs typeface="Calibri" panose="020F0502020204030204" pitchFamily="34" charset="0"/>
              </a:rPr>
              <a:t>GRAEF</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Landscape – Joe </a:t>
            </a:r>
            <a:r>
              <a:rPr lang="en-US" dirty="0" err="1">
                <a:latin typeface="Calibri" panose="020F0502020204030204" pitchFamily="34" charset="0"/>
                <a:cs typeface="Calibri" panose="020F0502020204030204" pitchFamily="34" charset="0"/>
              </a:rPr>
              <a:t>Pepitone</a:t>
            </a:r>
            <a:r>
              <a:rPr lang="en-US" dirty="0">
                <a:latin typeface="Calibri" panose="020F0502020204030204" pitchFamily="34" charset="0"/>
                <a:cs typeface="Calibri" panose="020F0502020204030204" pitchFamily="34" charset="0"/>
              </a:rPr>
              <a:t>, PLA, </a:t>
            </a:r>
            <a:r>
              <a:rPr lang="en-US" dirty="0" err="1">
                <a:latin typeface="Calibri" panose="020F0502020204030204" pitchFamily="34" charset="0"/>
                <a:cs typeface="Calibri" panose="020F0502020204030204" pitchFamily="34" charset="0"/>
              </a:rPr>
              <a:t>GRAEF</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Construction Managers – Scott Richards, Nicholas and Associate</a:t>
            </a:r>
          </a:p>
          <a:p>
            <a:pPr marL="0" indent="0">
              <a:buNone/>
            </a:pPr>
            <a:r>
              <a:rPr lang="en-US" dirty="0">
                <a:latin typeface="Calibri" panose="020F0502020204030204" pitchFamily="34" charset="0"/>
                <a:cs typeface="Calibri" panose="020F0502020204030204" pitchFamily="34" charset="0"/>
              </a:rPr>
              <a:t>                                              – Brock Erickson, Kraus-Anderson Construction</a:t>
            </a:r>
            <a:endParaRPr lang="en-US" dirty="0"/>
          </a:p>
        </p:txBody>
      </p:sp>
    </p:spTree>
    <p:extLst>
      <p:ext uri="{BB962C8B-B14F-4D97-AF65-F5344CB8AC3E}">
        <p14:creationId xmlns:p14="http://schemas.microsoft.com/office/powerpoint/2010/main" val="16719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our Project</a:t>
            </a:r>
          </a:p>
        </p:txBody>
      </p:sp>
      <p:sp>
        <p:nvSpPr>
          <p:cNvPr id="3" name="Content Placeholder 2"/>
          <p:cNvSpPr>
            <a:spLocks noGrp="1"/>
          </p:cNvSpPr>
          <p:nvPr>
            <p:ph idx="1"/>
          </p:nvPr>
        </p:nvSpPr>
        <p:spPr>
          <a:xfrm>
            <a:off x="838200" y="1825625"/>
            <a:ext cx="10515600" cy="3035935"/>
          </a:xfrm>
        </p:spPr>
        <p:txBody>
          <a:bodyPr/>
          <a:lstStyle/>
          <a:p>
            <a:pPr marL="0" indent="0" fontAlgn="ctr">
              <a:buNone/>
            </a:pPr>
            <a:r>
              <a:rPr lang="en-US" dirty="0"/>
              <a:t>The project includes demolition of the existing Lincoln Dealership building located on the site, construction of a new, approximately 25,000 sf, one-story, Hyundai Prototype building, installation of new landscaping, and parking reconfiguration.</a:t>
            </a:r>
          </a:p>
        </p:txBody>
      </p:sp>
    </p:spTree>
    <p:extLst>
      <p:ext uri="{BB962C8B-B14F-4D97-AF65-F5344CB8AC3E}">
        <p14:creationId xmlns:p14="http://schemas.microsoft.com/office/powerpoint/2010/main" val="42447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Application Process</a:t>
            </a:r>
          </a:p>
        </p:txBody>
      </p:sp>
      <p:graphicFrame>
        <p:nvGraphicFramePr>
          <p:cNvPr id="6" name="Diagram 5"/>
          <p:cNvGraphicFramePr/>
          <p:nvPr>
            <p:extLst>
              <p:ext uri="{D42A27DB-BD31-4B8C-83A1-F6EECF244321}">
                <p14:modId xmlns:p14="http://schemas.microsoft.com/office/powerpoint/2010/main" val="552505421"/>
              </p:ext>
            </p:extLst>
          </p:nvPr>
        </p:nvGraphicFramePr>
        <p:xfrm>
          <a:off x="1626798" y="1423359"/>
          <a:ext cx="8938404" cy="502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lstStyle/>
          <a:p>
            <a:r>
              <a:rPr lang="en-US" b="1" dirty="0"/>
              <a:t>Site Plan</a:t>
            </a:r>
          </a:p>
        </p:txBody>
      </p:sp>
      <p:sp>
        <p:nvSpPr>
          <p:cNvPr id="4" name="Text Placeholder 3"/>
          <p:cNvSpPr>
            <a:spLocks noGrp="1"/>
          </p:cNvSpPr>
          <p:nvPr>
            <p:ph type="body" sz="half" idx="2"/>
          </p:nvPr>
        </p:nvSpPr>
        <p:spPr>
          <a:xfrm>
            <a:off x="839788" y="1558637"/>
            <a:ext cx="3932237" cy="4310351"/>
          </a:xfrm>
        </p:spPr>
        <p:txBody>
          <a:bodyPr/>
          <a:lstStyle/>
          <a:p>
            <a:r>
              <a:rPr lang="en-US" dirty="0"/>
              <a:t>The building is located in the MX-G zoning district with an approximate site area of 124,831 sf and will include 178 parking spaces.  The proposed 25,000 sf, 26 feet tall, one-story building will consist of a showroom, sales area, business offices, and service center</a:t>
            </a:r>
          </a:p>
        </p:txBody>
      </p:sp>
      <p:pic>
        <p:nvPicPr>
          <p:cNvPr id="9" name="Picture 8">
            <a:extLst>
              <a:ext uri="{FF2B5EF4-FFF2-40B4-BE49-F238E27FC236}">
                <a16:creationId xmlns:a16="http://schemas.microsoft.com/office/drawing/2014/main" id="{03B22C03-F538-0EDF-8491-DF7F17BA4249}"/>
              </a:ext>
            </a:extLst>
          </p:cNvPr>
          <p:cNvPicPr>
            <a:picLocks noChangeAspect="1"/>
          </p:cNvPicPr>
          <p:nvPr/>
        </p:nvPicPr>
        <p:blipFill>
          <a:blip r:embed="rId2"/>
          <a:stretch>
            <a:fillRect/>
          </a:stretch>
        </p:blipFill>
        <p:spPr>
          <a:xfrm>
            <a:off x="5974389" y="-1"/>
            <a:ext cx="5426410" cy="6858000"/>
          </a:xfrm>
          <a:prstGeom prst="rect">
            <a:avLst/>
          </a:prstGeom>
        </p:spPr>
      </p:pic>
    </p:spTree>
    <p:extLst>
      <p:ext uri="{BB962C8B-B14F-4D97-AF65-F5344CB8AC3E}">
        <p14:creationId xmlns:p14="http://schemas.microsoft.com/office/powerpoint/2010/main" val="28876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lstStyle/>
          <a:p>
            <a:r>
              <a:rPr lang="en-US" b="1" dirty="0"/>
              <a:t>Landscape Plan</a:t>
            </a:r>
          </a:p>
        </p:txBody>
      </p:sp>
      <p:sp>
        <p:nvSpPr>
          <p:cNvPr id="4" name="Text Placeholder 3"/>
          <p:cNvSpPr>
            <a:spLocks noGrp="1"/>
          </p:cNvSpPr>
          <p:nvPr>
            <p:ph type="body" sz="half" idx="2"/>
          </p:nvPr>
        </p:nvSpPr>
        <p:spPr>
          <a:xfrm>
            <a:off x="839788" y="1558637"/>
            <a:ext cx="3932237" cy="4310351"/>
          </a:xfrm>
        </p:spPr>
        <p:txBody>
          <a:bodyPr/>
          <a:lstStyle/>
          <a:p>
            <a:r>
              <a:rPr lang="en-US" dirty="0"/>
              <a:t>New buffer landscaping will be installed along the norther property line consisting of new trees as depicted on the landscape plan</a:t>
            </a:r>
          </a:p>
        </p:txBody>
      </p:sp>
      <p:pic>
        <p:nvPicPr>
          <p:cNvPr id="7" name="Picture 6">
            <a:extLst>
              <a:ext uri="{FF2B5EF4-FFF2-40B4-BE49-F238E27FC236}">
                <a16:creationId xmlns:a16="http://schemas.microsoft.com/office/drawing/2014/main" id="{36F44C98-9827-5E7B-983B-66C34502E7F3}"/>
              </a:ext>
            </a:extLst>
          </p:cNvPr>
          <p:cNvPicPr>
            <a:picLocks noChangeAspect="1"/>
          </p:cNvPicPr>
          <p:nvPr/>
        </p:nvPicPr>
        <p:blipFill>
          <a:blip r:embed="rId2"/>
          <a:stretch>
            <a:fillRect/>
          </a:stretch>
        </p:blipFill>
        <p:spPr>
          <a:xfrm>
            <a:off x="5183188" y="911225"/>
            <a:ext cx="7008812" cy="5201597"/>
          </a:xfrm>
          <a:prstGeom prst="rect">
            <a:avLst/>
          </a:prstGeom>
        </p:spPr>
      </p:pic>
    </p:spTree>
    <p:extLst>
      <p:ext uri="{BB962C8B-B14F-4D97-AF65-F5344CB8AC3E}">
        <p14:creationId xmlns:p14="http://schemas.microsoft.com/office/powerpoint/2010/main" val="322500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lstStyle/>
          <a:p>
            <a:r>
              <a:rPr lang="en-US" b="1" dirty="0"/>
              <a:t>Building Elevation</a:t>
            </a:r>
          </a:p>
        </p:txBody>
      </p:sp>
      <p:sp>
        <p:nvSpPr>
          <p:cNvPr id="4" name="Text Placeholder 3"/>
          <p:cNvSpPr>
            <a:spLocks noGrp="1"/>
          </p:cNvSpPr>
          <p:nvPr>
            <p:ph type="body" sz="half" idx="2"/>
          </p:nvPr>
        </p:nvSpPr>
        <p:spPr>
          <a:xfrm>
            <a:off x="839788" y="1558637"/>
            <a:ext cx="3932237" cy="1794163"/>
          </a:xfrm>
        </p:spPr>
        <p:txBody>
          <a:bodyPr/>
          <a:lstStyle/>
          <a:p>
            <a:r>
              <a:rPr lang="en-US" dirty="0"/>
              <a:t>The street facing façade will consist of aluminum curtainwall system and sky shaped composite metal panel.  The sides and back of building will primarily consist of either precast wall panel or EIFS finish with decorative piers and reveals.</a:t>
            </a:r>
          </a:p>
        </p:txBody>
      </p:sp>
      <p:pic>
        <p:nvPicPr>
          <p:cNvPr id="7" name="Picture 6">
            <a:extLst>
              <a:ext uri="{FF2B5EF4-FFF2-40B4-BE49-F238E27FC236}">
                <a16:creationId xmlns:a16="http://schemas.microsoft.com/office/drawing/2014/main" id="{8955DE5D-E5E7-CF27-004D-CEC302E139B9}"/>
              </a:ext>
            </a:extLst>
          </p:cNvPr>
          <p:cNvPicPr>
            <a:picLocks noChangeAspect="1"/>
          </p:cNvPicPr>
          <p:nvPr/>
        </p:nvPicPr>
        <p:blipFill rotWithShape="1">
          <a:blip r:embed="rId2"/>
          <a:srcRect l="4135" r="3811" b="418"/>
          <a:stretch/>
        </p:blipFill>
        <p:spPr>
          <a:xfrm>
            <a:off x="5183189" y="698269"/>
            <a:ext cx="7008811" cy="5580611"/>
          </a:xfrm>
          <a:prstGeom prst="rect">
            <a:avLst/>
          </a:prstGeom>
        </p:spPr>
      </p:pic>
    </p:spTree>
    <p:extLst>
      <p:ext uri="{BB962C8B-B14F-4D97-AF65-F5344CB8AC3E}">
        <p14:creationId xmlns:p14="http://schemas.microsoft.com/office/powerpoint/2010/main" val="94647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lstStyle/>
          <a:p>
            <a:r>
              <a:rPr lang="en-US" b="1" dirty="0"/>
              <a:t>Photometric Plan</a:t>
            </a:r>
          </a:p>
        </p:txBody>
      </p:sp>
      <p:sp>
        <p:nvSpPr>
          <p:cNvPr id="4" name="Text Placeholder 3"/>
          <p:cNvSpPr>
            <a:spLocks noGrp="1"/>
          </p:cNvSpPr>
          <p:nvPr>
            <p:ph type="body" sz="half" idx="2"/>
          </p:nvPr>
        </p:nvSpPr>
        <p:spPr>
          <a:xfrm>
            <a:off x="839788" y="1558637"/>
            <a:ext cx="3932237" cy="4310351"/>
          </a:xfrm>
        </p:spPr>
        <p:txBody>
          <a:bodyPr/>
          <a:lstStyle/>
          <a:p>
            <a:r>
              <a:rPr lang="en-US" dirty="0"/>
              <a:t>New site and building lighting will be installed meeting City of Rochester site lighting standards</a:t>
            </a:r>
          </a:p>
        </p:txBody>
      </p:sp>
      <p:pic>
        <p:nvPicPr>
          <p:cNvPr id="9" name="Picture 8">
            <a:extLst>
              <a:ext uri="{FF2B5EF4-FFF2-40B4-BE49-F238E27FC236}">
                <a16:creationId xmlns:a16="http://schemas.microsoft.com/office/drawing/2014/main" id="{B3A2CB4F-DBBE-EA5F-02A3-3AE1CE823EB6}"/>
              </a:ext>
            </a:extLst>
          </p:cNvPr>
          <p:cNvPicPr>
            <a:picLocks noChangeAspect="1"/>
          </p:cNvPicPr>
          <p:nvPr/>
        </p:nvPicPr>
        <p:blipFill>
          <a:blip r:embed="rId2"/>
          <a:stretch>
            <a:fillRect/>
          </a:stretch>
        </p:blipFill>
        <p:spPr>
          <a:xfrm>
            <a:off x="6473453" y="0"/>
            <a:ext cx="4228573" cy="6858000"/>
          </a:xfrm>
          <a:prstGeom prst="rect">
            <a:avLst/>
          </a:prstGeom>
        </p:spPr>
      </p:pic>
    </p:spTree>
    <p:extLst>
      <p:ext uri="{BB962C8B-B14F-4D97-AF65-F5344CB8AC3E}">
        <p14:creationId xmlns:p14="http://schemas.microsoft.com/office/powerpoint/2010/main" val="373465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9C3BD13DEDA4B821E9A5E066E8856" ma:contentTypeVersion="14" ma:contentTypeDescription="Create a new document." ma:contentTypeScope="" ma:versionID="a84b4d49a7bbeaf0c104f40be72331b2">
  <xsd:schema xmlns:xsd="http://www.w3.org/2001/XMLSchema" xmlns:xs="http://www.w3.org/2001/XMLSchema" xmlns:p="http://schemas.microsoft.com/office/2006/metadata/properties" xmlns:ns1="http://schemas.microsoft.com/sharepoint/v3" xmlns:ns3="14747498-61e2-404a-8fdd-aa9d2850c18e" xmlns:ns4="893f8f77-6667-4781-8604-dd02633b93e5" targetNamespace="http://schemas.microsoft.com/office/2006/metadata/properties" ma:root="true" ma:fieldsID="d9023facc1af5466e43f117d29a735d9" ns1:_="" ns3:_="" ns4:_="">
    <xsd:import namespace="http://schemas.microsoft.com/sharepoint/v3"/>
    <xsd:import namespace="14747498-61e2-404a-8fdd-aa9d2850c18e"/>
    <xsd:import namespace="893f8f77-6667-4781-8604-dd02633b9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47498-61e2-404a-8fdd-aa9d2850c1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f77-6667-4781-8604-dd02633b93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21B47-F92E-46B1-8CAA-03A5B7F6F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747498-61e2-404a-8fdd-aa9d2850c18e"/>
    <ds:schemaRef ds:uri="893f8f77-6667-4781-8604-dd02633b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F86A82-E8B4-4DB1-88A0-C859D44EF83B}">
  <ds:schemaRefs>
    <ds:schemaRef ds:uri="http://schemas.microsoft.com/sharepoint/v3"/>
    <ds:schemaRef ds:uri="http://purl.org/dc/terms/"/>
    <ds:schemaRef ds:uri="http://schemas.openxmlformats.org/package/2006/metadata/core-properties"/>
    <ds:schemaRef ds:uri="http://schemas.microsoft.com/office/2006/documentManagement/types"/>
    <ds:schemaRef ds:uri="893f8f77-6667-4781-8604-dd02633b93e5"/>
    <ds:schemaRef ds:uri="http://purl.org/dc/elements/1.1/"/>
    <ds:schemaRef ds:uri="http://schemas.microsoft.com/office/2006/metadata/properties"/>
    <ds:schemaRef ds:uri="http://schemas.microsoft.com/office/infopath/2007/PartnerControls"/>
    <ds:schemaRef ds:uri="14747498-61e2-404a-8fdd-aa9d2850c18e"/>
    <ds:schemaRef ds:uri="http://www.w3.org/XML/1998/namespace"/>
    <ds:schemaRef ds:uri="http://purl.org/dc/dcmitype/"/>
  </ds:schemaRefs>
</ds:datastoreItem>
</file>

<file path=customXml/itemProps3.xml><?xml version="1.0" encoding="utf-8"?>
<ds:datastoreItem xmlns:ds="http://schemas.openxmlformats.org/officeDocument/2006/customXml" ds:itemID="{1B932F30-D788-46F0-ADAA-EBE78E54D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424</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ArialNarrow</vt:lpstr>
      <vt:lpstr>Calibri</vt:lpstr>
      <vt:lpstr>Calibri Light</vt:lpstr>
      <vt:lpstr>Office Theme</vt:lpstr>
      <vt:lpstr>Happy Hyundai of Rochester</vt:lpstr>
      <vt:lpstr>Overview</vt:lpstr>
      <vt:lpstr>Introduction</vt:lpstr>
      <vt:lpstr>About our Project</vt:lpstr>
      <vt:lpstr>The Application Process</vt:lpstr>
      <vt:lpstr>Site Plan</vt:lpstr>
      <vt:lpstr>Landscape Plan</vt:lpstr>
      <vt:lpstr>Building Elevation</vt:lpstr>
      <vt:lpstr>Photometric Plan</vt:lpstr>
      <vt:lpstr>Traffic Impacts</vt:lpstr>
      <vt:lpstr>Q&amp;A</vt:lpstr>
      <vt:lpstr>Still have Questions?</vt:lpstr>
    </vt:vector>
  </TitlesOfParts>
  <Company>City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Information Meeting</dc:title>
  <dc:creator>Schuler, Jessica</dc:creator>
  <cp:lastModifiedBy>John Madeja</cp:lastModifiedBy>
  <cp:revision>27</cp:revision>
  <dcterms:created xsi:type="dcterms:W3CDTF">2022-11-30T16:54:25Z</dcterms:created>
  <dcterms:modified xsi:type="dcterms:W3CDTF">2023-08-25T16:20:15Z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0x0101001BA9C3BD13DEDA4B821E9A5E066E8856</vt:lpwstr>
  </property>
</Properties>
</file>