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68" r:id="rId11"/>
    <p:sldId id="274" r:id="rId12"/>
    <p:sldId id="276" r:id="rId13"/>
    <p:sldId id="277" r:id="rId14"/>
    <p:sldId id="278" r:id="rId15"/>
    <p:sldId id="266" r:id="rId16"/>
    <p:sldId id="275" r:id="rId17"/>
    <p:sldId id="26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80"/>
    <a:srgbClr val="A5BAC9"/>
    <a:srgbClr val="005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Applicant meets with City Teammates to review application requirements</a:t>
          </a:r>
          <a:endParaRPr lang="en-US" sz="1400" b="1" dirty="0">
            <a:solidFill>
              <a:schemeClr val="tx1"/>
            </a:solidFill>
          </a:endParaRP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C26CD657-A510-46D5-9D81-0FC36588A8ED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 </a:t>
          </a:r>
        </a:p>
        <a:p>
          <a:r>
            <a:rPr lang="en-US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EF995E12-471C-4CDE-A086-A536AFC08FC2}" type="parTrans" cxnId="{10A5F5DA-FD7C-40E1-B965-FE5DDB4D2DF8}">
      <dgm:prSet/>
      <dgm:spPr/>
      <dgm:t>
        <a:bodyPr/>
        <a:lstStyle/>
        <a:p>
          <a:endParaRPr lang="en-US"/>
        </a:p>
      </dgm:t>
    </dgm:pt>
    <dgm:pt modelId="{95A6C1E1-3F16-4F7C-8819-FD1B30497711}" type="sibTrans" cxnId="{10A5F5DA-FD7C-40E1-B965-FE5DDB4D2DF8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9D0572A9-AA53-4AF9-97A7-D119D32AAD1A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851BA251-0323-4C25-94DA-1A430ABBC096}" type="parTrans" cxnId="{E1686809-9907-4C05-A6CE-CC5F242D058F}">
      <dgm:prSet/>
      <dgm:spPr/>
      <dgm:t>
        <a:bodyPr/>
        <a:lstStyle/>
        <a:p>
          <a:endParaRPr lang="en-US"/>
        </a:p>
      </dgm:t>
    </dgm:pt>
    <dgm:pt modelId="{515A0A70-2264-4642-924B-E781C874D0E4}" type="sibTrans" cxnId="{E1686809-9907-4C05-A6CE-CC5F242D058F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6096F1BA-9653-4794-BD96-BB59BBFE23DD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EAEE5D0D-9140-4E3D-9B67-0EFED98309F9}" type="parTrans" cxnId="{420C436A-A78C-47D0-B618-0D861A8AA609}">
      <dgm:prSet/>
      <dgm:spPr/>
      <dgm:t>
        <a:bodyPr/>
        <a:lstStyle/>
        <a:p>
          <a:endParaRPr lang="en-US"/>
        </a:p>
      </dgm:t>
    </dgm:pt>
    <dgm:pt modelId="{8B03D597-D899-4454-9D79-B08F82542CB4}" type="sibTrans" cxnId="{420C436A-A78C-47D0-B618-0D861A8AA609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A31F418B-D99F-4290-B1CF-E8AAAD922E10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</a:t>
          </a:r>
        </a:p>
        <a:p>
          <a:r>
            <a:rPr lang="en-US" b="1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gm:t>
    </dgm:pt>
    <dgm:pt modelId="{C332A090-14D9-4EB1-AD4D-BED194D9C036}" type="parTrans" cxnId="{69E28F59-8DA6-4394-9D20-4E98C22C98A3}">
      <dgm:prSet/>
      <dgm:spPr/>
      <dgm:t>
        <a:bodyPr/>
        <a:lstStyle/>
        <a:p>
          <a:endParaRPr lang="en-US"/>
        </a:p>
      </dgm:t>
    </dgm:pt>
    <dgm:pt modelId="{00B30504-90B9-4CD2-8147-78667F928BBD}" type="sibTrans" cxnId="{69E28F59-8DA6-4394-9D20-4E98C22C98A3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553FCAB4-83BF-4760-97D5-36BA9ADED518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</a:t>
          </a:r>
        </a:p>
        <a:p>
          <a:r>
            <a:rPr lang="en-US" b="1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gm:t>
    </dgm:pt>
    <dgm:pt modelId="{E978D3A1-D845-4D6A-A593-2233BF424417}" type="parTrans" cxnId="{0FF6BA96-9B39-4F6C-A432-0D2614E92B66}">
      <dgm:prSet/>
      <dgm:spPr/>
      <dgm:t>
        <a:bodyPr/>
        <a:lstStyle/>
        <a:p>
          <a:endParaRPr lang="en-US"/>
        </a:p>
      </dgm:t>
    </dgm:pt>
    <dgm:pt modelId="{4479DCC4-6221-443C-B3AD-E75B7C9C5C45}" type="sibTrans" cxnId="{0FF6BA96-9B39-4F6C-A432-0D2614E92B66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51DD470E-6A0A-422D-9485-CB89DCB21687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completes other required applications &amp; sign-offs (i.e. GDP, Final Plat, SDP, CUP, etc.)</a:t>
          </a:r>
        </a:p>
      </dgm:t>
    </dgm:pt>
    <dgm:pt modelId="{FE6E4F32-FF0A-4227-9059-439EAB41F067}" type="parTrans" cxnId="{9401CEF9-46A2-42D4-A735-382DA370C91D}">
      <dgm:prSet/>
      <dgm:spPr/>
      <dgm:t>
        <a:bodyPr/>
        <a:lstStyle/>
        <a:p>
          <a:endParaRPr lang="en-US"/>
        </a:p>
      </dgm:t>
    </dgm:pt>
    <dgm:pt modelId="{E63FE4DD-E62A-422E-86EC-05B274B162F0}" type="sibTrans" cxnId="{9401CEF9-46A2-42D4-A735-382DA370C91D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02D0A0BA-7049-4781-B9EB-F483F828167E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proceeds with Project</a:t>
          </a:r>
        </a:p>
      </dgm:t>
    </dgm:pt>
    <dgm:pt modelId="{E3905EA6-B360-460B-AD74-8E3F80AB0ACF}" type="parTrans" cxnId="{2D5D3A3F-315C-4A8F-BA81-653AB9024996}">
      <dgm:prSet/>
      <dgm:spPr/>
      <dgm:t>
        <a:bodyPr/>
        <a:lstStyle/>
        <a:p>
          <a:endParaRPr lang="en-US"/>
        </a:p>
      </dgm:t>
    </dgm:pt>
    <dgm:pt modelId="{2F1EEB72-EEE4-4A47-831D-4689BFBA4CFD}" type="sibTrans" cxnId="{2D5D3A3F-315C-4A8F-BA81-653AB9024996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8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7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7"/>
      <dgm:spPr/>
    </dgm:pt>
    <dgm:pt modelId="{4AF43CA7-8C4D-4777-B250-624040B7B1ED}" type="pres">
      <dgm:prSet presAssocID="{C26CD657-A510-46D5-9D81-0FC36588A8ED}" presName="node" presStyleLbl="node1" presStyleIdx="1" presStyleCnt="8" custScaleX="161051" custScaleY="161051">
        <dgm:presLayoutVars>
          <dgm:bulletEnabled val="1"/>
        </dgm:presLayoutVars>
      </dgm:prSet>
      <dgm:spPr/>
    </dgm:pt>
    <dgm:pt modelId="{E0886AC8-4F29-4AF9-BBD9-DD0261E9A3BE}" type="pres">
      <dgm:prSet presAssocID="{95A6C1E1-3F16-4F7C-8819-FD1B30497711}" presName="sibTrans" presStyleLbl="sibTrans2D1" presStyleIdx="1" presStyleCnt="7" custScaleX="82645" custScaleY="82645"/>
      <dgm:spPr/>
    </dgm:pt>
    <dgm:pt modelId="{C39F8A64-5297-4C0A-8ED4-2E54D33DF9A7}" type="pres">
      <dgm:prSet presAssocID="{95A6C1E1-3F16-4F7C-8819-FD1B30497711}" presName="connectorText" presStyleLbl="sibTrans2D1" presStyleIdx="1" presStyleCnt="7"/>
      <dgm:spPr/>
    </dgm:pt>
    <dgm:pt modelId="{84538777-FE2C-4250-BA6E-6534349EEDD7}" type="pres">
      <dgm:prSet presAssocID="{9D0572A9-AA53-4AF9-97A7-D119D32AAD1A}" presName="node" presStyleLbl="node1" presStyleIdx="2" presStyleCnt="8" custScaleX="161051" custScaleY="161051">
        <dgm:presLayoutVars>
          <dgm:bulletEnabled val="1"/>
        </dgm:presLayoutVars>
      </dgm:prSet>
      <dgm:spPr/>
    </dgm:pt>
    <dgm:pt modelId="{42717FCE-BA9F-4066-90F3-041E5F022A1C}" type="pres">
      <dgm:prSet presAssocID="{515A0A70-2264-4642-924B-E781C874D0E4}" presName="sibTrans" presStyleLbl="sibTrans2D1" presStyleIdx="2" presStyleCnt="7" custScaleX="82645" custScaleY="82645"/>
      <dgm:spPr/>
    </dgm:pt>
    <dgm:pt modelId="{ADDD3F1C-5D5B-48BE-BD8C-74C667CED198}" type="pres">
      <dgm:prSet presAssocID="{515A0A70-2264-4642-924B-E781C874D0E4}" presName="connectorText" presStyleLbl="sibTrans2D1" presStyleIdx="2" presStyleCnt="7"/>
      <dgm:spPr/>
    </dgm:pt>
    <dgm:pt modelId="{62B00349-98E2-48F4-BD47-C8A082F5383F}" type="pres">
      <dgm:prSet presAssocID="{6096F1BA-9653-4794-BD96-BB59BBFE23DD}" presName="node" presStyleLbl="node1" presStyleIdx="3" presStyleCnt="8" custScaleX="161051" custScaleY="161051">
        <dgm:presLayoutVars>
          <dgm:bulletEnabled val="1"/>
        </dgm:presLayoutVars>
      </dgm:prSet>
      <dgm:spPr/>
    </dgm:pt>
    <dgm:pt modelId="{66495519-43F3-4947-9953-F090398C9928}" type="pres">
      <dgm:prSet presAssocID="{8B03D597-D899-4454-9D79-B08F82542CB4}" presName="sibTrans" presStyleLbl="sibTrans2D1" presStyleIdx="3" presStyleCnt="7" custScaleX="82645" custScaleY="82645"/>
      <dgm:spPr/>
    </dgm:pt>
    <dgm:pt modelId="{6486E00B-43D6-46F4-A83F-BB644A86D74A}" type="pres">
      <dgm:prSet presAssocID="{8B03D597-D899-4454-9D79-B08F82542CB4}" presName="connectorText" presStyleLbl="sibTrans2D1" presStyleIdx="3" presStyleCnt="7"/>
      <dgm:spPr/>
    </dgm:pt>
    <dgm:pt modelId="{F5037ECA-1E79-4943-803C-A6C60D401A7C}" type="pres">
      <dgm:prSet presAssocID="{A31F418B-D99F-4290-B1CF-E8AAAD922E10}" presName="node" presStyleLbl="node1" presStyleIdx="4" presStyleCnt="8" custScaleX="161051" custScaleY="161051">
        <dgm:presLayoutVars>
          <dgm:bulletEnabled val="1"/>
        </dgm:presLayoutVars>
      </dgm:prSet>
      <dgm:spPr/>
    </dgm:pt>
    <dgm:pt modelId="{D8CE438C-BC66-4681-9309-195B32814C2D}" type="pres">
      <dgm:prSet presAssocID="{00B30504-90B9-4CD2-8147-78667F928BBD}" presName="sibTrans" presStyleLbl="sibTrans2D1" presStyleIdx="4" presStyleCnt="7" custScaleX="82645" custScaleY="82645"/>
      <dgm:spPr/>
    </dgm:pt>
    <dgm:pt modelId="{5532581F-8031-4037-B1B1-292F74B3EAC9}" type="pres">
      <dgm:prSet presAssocID="{00B30504-90B9-4CD2-8147-78667F928BBD}" presName="connectorText" presStyleLbl="sibTrans2D1" presStyleIdx="4" presStyleCnt="7"/>
      <dgm:spPr/>
    </dgm:pt>
    <dgm:pt modelId="{6C3BD8E6-0153-49A7-ACC9-C9F9D7615D9B}" type="pres">
      <dgm:prSet presAssocID="{553FCAB4-83BF-4760-97D5-36BA9ADED518}" presName="node" presStyleLbl="node1" presStyleIdx="5" presStyleCnt="8" custScaleX="161051" custScaleY="161051">
        <dgm:presLayoutVars>
          <dgm:bulletEnabled val="1"/>
        </dgm:presLayoutVars>
      </dgm:prSet>
      <dgm:spPr/>
    </dgm:pt>
    <dgm:pt modelId="{E2B1B3DF-E9E1-4F73-A618-3BB00815E827}" type="pres">
      <dgm:prSet presAssocID="{4479DCC4-6221-443C-B3AD-E75B7C9C5C45}" presName="sibTrans" presStyleLbl="sibTrans2D1" presStyleIdx="5" presStyleCnt="7" custScaleX="82645" custScaleY="82645"/>
      <dgm:spPr/>
    </dgm:pt>
    <dgm:pt modelId="{88C6ECFB-2783-4172-97FD-3DFEF8B0F3CE}" type="pres">
      <dgm:prSet presAssocID="{4479DCC4-6221-443C-B3AD-E75B7C9C5C45}" presName="connectorText" presStyleLbl="sibTrans2D1" presStyleIdx="5" presStyleCnt="7"/>
      <dgm:spPr/>
    </dgm:pt>
    <dgm:pt modelId="{9F34BFEC-E0AB-4A78-A4A3-CD4829B917F8}" type="pres">
      <dgm:prSet presAssocID="{51DD470E-6A0A-422D-9485-CB89DCB21687}" presName="node" presStyleLbl="node1" presStyleIdx="6" presStyleCnt="8" custScaleX="161051" custScaleY="161051">
        <dgm:presLayoutVars>
          <dgm:bulletEnabled val="1"/>
        </dgm:presLayoutVars>
      </dgm:prSet>
      <dgm:spPr/>
    </dgm:pt>
    <dgm:pt modelId="{FE17014B-9080-416F-87DC-50D2FEF59ED6}" type="pres">
      <dgm:prSet presAssocID="{E63FE4DD-E62A-422E-86EC-05B274B162F0}" presName="sibTrans" presStyleLbl="sibTrans2D1" presStyleIdx="6" presStyleCnt="7" custScaleX="82645" custScaleY="82645"/>
      <dgm:spPr/>
    </dgm:pt>
    <dgm:pt modelId="{3241F79F-3E9E-45E5-8C0F-04E468661A18}" type="pres">
      <dgm:prSet presAssocID="{E63FE4DD-E62A-422E-86EC-05B274B162F0}" presName="connectorText" presStyleLbl="sibTrans2D1" presStyleIdx="6" presStyleCnt="7"/>
      <dgm:spPr/>
    </dgm:pt>
    <dgm:pt modelId="{1AB2F182-6713-4DB2-8DBB-A7E84929210F}" type="pres">
      <dgm:prSet presAssocID="{02D0A0BA-7049-4781-B9EB-F483F828167E}" presName="node" presStyleLbl="node1" presStyleIdx="7" presStyleCnt="8" custScaleX="161051" custScaleY="161051">
        <dgm:presLayoutVars>
          <dgm:bulletEnabled val="1"/>
        </dgm:presLayoutVars>
      </dgm:prSet>
      <dgm:spPr/>
    </dgm:pt>
  </dgm:ptLst>
  <dgm:cxnLst>
    <dgm:cxn modelId="{86B0CE07-0710-4F75-BBCA-B3FF037E02CB}" type="presOf" srcId="{4479DCC4-6221-443C-B3AD-E75B7C9C5C45}" destId="{E2B1B3DF-E9E1-4F73-A618-3BB00815E827}" srcOrd="0" destOrd="0" presId="urn:microsoft.com/office/officeart/2005/8/layout/process5"/>
    <dgm:cxn modelId="{E1686809-9907-4C05-A6CE-CC5F242D058F}" srcId="{BB4CF9E4-C653-46CC-BA59-9127CA78AFC0}" destId="{9D0572A9-AA53-4AF9-97A7-D119D32AAD1A}" srcOrd="2" destOrd="0" parTransId="{851BA251-0323-4C25-94DA-1A430ABBC096}" sibTransId="{515A0A70-2264-4642-924B-E781C874D0E4}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02CDEA2C-EB48-44FE-A3FF-E6BA1159FE39}" type="presOf" srcId="{E63FE4DD-E62A-422E-86EC-05B274B162F0}" destId="{FE17014B-9080-416F-87DC-50D2FEF59ED6}" srcOrd="0" destOrd="0" presId="urn:microsoft.com/office/officeart/2005/8/layout/process5"/>
    <dgm:cxn modelId="{18F27037-9108-49B7-A42B-F437082995C7}" type="presOf" srcId="{00B30504-90B9-4CD2-8147-78667F928BBD}" destId="{D8CE438C-BC66-4681-9309-195B32814C2D}" srcOrd="0" destOrd="0" presId="urn:microsoft.com/office/officeart/2005/8/layout/process5"/>
    <dgm:cxn modelId="{2D5D3A3F-315C-4A8F-BA81-653AB9024996}" srcId="{BB4CF9E4-C653-46CC-BA59-9127CA78AFC0}" destId="{02D0A0BA-7049-4781-B9EB-F483F828167E}" srcOrd="7" destOrd="0" parTransId="{E3905EA6-B360-460B-AD74-8E3F80AB0ACF}" sibTransId="{2F1EEB72-EEE4-4A47-831D-4689BFBA4CFD}"/>
    <dgm:cxn modelId="{B6A7555D-C213-4D1B-8004-29CAC2DAED2C}" type="presOf" srcId="{515A0A70-2264-4642-924B-E781C874D0E4}" destId="{42717FCE-BA9F-4066-90F3-041E5F022A1C}" srcOrd="0" destOrd="0" presId="urn:microsoft.com/office/officeart/2005/8/layout/process5"/>
    <dgm:cxn modelId="{420C436A-A78C-47D0-B618-0D861A8AA609}" srcId="{BB4CF9E4-C653-46CC-BA59-9127CA78AFC0}" destId="{6096F1BA-9653-4794-BD96-BB59BBFE23DD}" srcOrd="3" destOrd="0" parTransId="{EAEE5D0D-9140-4E3D-9B67-0EFED98309F9}" sibTransId="{8B03D597-D899-4454-9D79-B08F82542CB4}"/>
    <dgm:cxn modelId="{D2485250-A98F-414D-929C-CB9F45EE4829}" type="presOf" srcId="{E63FE4DD-E62A-422E-86EC-05B274B162F0}" destId="{3241F79F-3E9E-45E5-8C0F-04E468661A18}" srcOrd="1" destOrd="0" presId="urn:microsoft.com/office/officeart/2005/8/layout/process5"/>
    <dgm:cxn modelId="{69E28F59-8DA6-4394-9D20-4E98C22C98A3}" srcId="{BB4CF9E4-C653-46CC-BA59-9127CA78AFC0}" destId="{A31F418B-D99F-4290-B1CF-E8AAAD922E10}" srcOrd="4" destOrd="0" parTransId="{C332A090-14D9-4EB1-AD4D-BED194D9C036}" sibTransId="{00B30504-90B9-4CD2-8147-78667F928BBD}"/>
    <dgm:cxn modelId="{0C7B167A-ADA9-433B-94F2-33700F8E3F5D}" type="presOf" srcId="{4479DCC4-6221-443C-B3AD-E75B7C9C5C45}" destId="{88C6ECFB-2783-4172-97FD-3DFEF8B0F3CE}" srcOrd="1" destOrd="0" presId="urn:microsoft.com/office/officeart/2005/8/layout/process5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54A1EB7A-0BA0-4D70-BCCE-56BD78505025}" type="presOf" srcId="{515A0A70-2264-4642-924B-E781C874D0E4}" destId="{ADDD3F1C-5D5B-48BE-BD8C-74C667CED198}" srcOrd="1" destOrd="0" presId="urn:microsoft.com/office/officeart/2005/8/layout/process5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0FF6BA96-9B39-4F6C-A432-0D2614E92B66}" srcId="{BB4CF9E4-C653-46CC-BA59-9127CA78AFC0}" destId="{553FCAB4-83BF-4760-97D5-36BA9ADED518}" srcOrd="5" destOrd="0" parTransId="{E978D3A1-D845-4D6A-A593-2233BF424417}" sibTransId="{4479DCC4-6221-443C-B3AD-E75B7C9C5C45}"/>
    <dgm:cxn modelId="{0B725F9F-9867-4E94-9382-78706D99F6FE}" type="presOf" srcId="{6096F1BA-9653-4794-BD96-BB59BBFE23DD}" destId="{62B00349-98E2-48F4-BD47-C8A082F5383F}" srcOrd="0" destOrd="0" presId="urn:microsoft.com/office/officeart/2005/8/layout/process5"/>
    <dgm:cxn modelId="{E48E42AA-E023-40BB-9698-4561BACDDEAF}" type="presOf" srcId="{8B03D597-D899-4454-9D79-B08F82542CB4}" destId="{6486E00B-43D6-46F4-A83F-BB644A86D74A}" srcOrd="1" destOrd="0" presId="urn:microsoft.com/office/officeart/2005/8/layout/process5"/>
    <dgm:cxn modelId="{DEA6FBB1-8C90-454B-99D0-E8745756502E}" type="presOf" srcId="{95A6C1E1-3F16-4F7C-8819-FD1B30497711}" destId="{C39F8A64-5297-4C0A-8ED4-2E54D33DF9A7}" srcOrd="1" destOrd="0" presId="urn:microsoft.com/office/officeart/2005/8/layout/process5"/>
    <dgm:cxn modelId="{D59859B7-4898-40CB-A1D8-1B99B31EC7C0}" type="presOf" srcId="{553FCAB4-83BF-4760-97D5-36BA9ADED518}" destId="{6C3BD8E6-0153-49A7-ACC9-C9F9D7615D9B}" srcOrd="0" destOrd="0" presId="urn:microsoft.com/office/officeart/2005/8/layout/process5"/>
    <dgm:cxn modelId="{E7D68BC0-7AF9-40EE-97BC-AFE61B521C2D}" type="presOf" srcId="{C26CD657-A510-46D5-9D81-0FC36588A8ED}" destId="{4AF43CA7-8C4D-4777-B250-624040B7B1ED}" srcOrd="0" destOrd="0" presId="urn:microsoft.com/office/officeart/2005/8/layout/process5"/>
    <dgm:cxn modelId="{389A93C5-643B-4997-B005-D8F4B2718E9D}" type="presOf" srcId="{02D0A0BA-7049-4781-B9EB-F483F828167E}" destId="{1AB2F182-6713-4DB2-8DBB-A7E84929210F}" srcOrd="0" destOrd="0" presId="urn:microsoft.com/office/officeart/2005/8/layout/process5"/>
    <dgm:cxn modelId="{42EDB3CC-0622-4E79-BA2F-17631AC21F2D}" type="presOf" srcId="{9D0572A9-AA53-4AF9-97A7-D119D32AAD1A}" destId="{84538777-FE2C-4250-BA6E-6534349EEDD7}" srcOrd="0" destOrd="0" presId="urn:microsoft.com/office/officeart/2005/8/layout/process5"/>
    <dgm:cxn modelId="{7FBF91CF-D4E2-4718-B2C7-B0CFB9E17A52}" type="presOf" srcId="{95A6C1E1-3F16-4F7C-8819-FD1B30497711}" destId="{E0886AC8-4F29-4AF9-BBD9-DD0261E9A3BE}" srcOrd="0" destOrd="0" presId="urn:microsoft.com/office/officeart/2005/8/layout/process5"/>
    <dgm:cxn modelId="{CF1681D1-2241-4779-A646-DBA57241BC1E}" type="presOf" srcId="{00B30504-90B9-4CD2-8147-78667F928BBD}" destId="{5532581F-8031-4037-B1B1-292F74B3EAC9}" srcOrd="1" destOrd="0" presId="urn:microsoft.com/office/officeart/2005/8/layout/process5"/>
    <dgm:cxn modelId="{106B2FD8-C70B-45F8-8745-0A2F43537FE6}" type="presOf" srcId="{8B03D597-D899-4454-9D79-B08F82542CB4}" destId="{66495519-43F3-4947-9953-F090398C9928}" srcOrd="0" destOrd="0" presId="urn:microsoft.com/office/officeart/2005/8/layout/process5"/>
    <dgm:cxn modelId="{10A5F5DA-FD7C-40E1-B965-FE5DDB4D2DF8}" srcId="{BB4CF9E4-C653-46CC-BA59-9127CA78AFC0}" destId="{C26CD657-A510-46D5-9D81-0FC36588A8ED}" srcOrd="1" destOrd="0" parTransId="{EF995E12-471C-4CDE-A086-A536AFC08FC2}" sibTransId="{95A6C1E1-3F16-4F7C-8819-FD1B30497711}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63B9DBF2-0A69-4DC0-8CBC-962BCA218144}" type="presOf" srcId="{51DD470E-6A0A-422D-9485-CB89DCB21687}" destId="{9F34BFEC-E0AB-4A78-A4A3-CD4829B917F8}" srcOrd="0" destOrd="0" presId="urn:microsoft.com/office/officeart/2005/8/layout/process5"/>
    <dgm:cxn modelId="{74EE0EF9-768D-4DF9-89CA-C6908A72A0D1}" type="presOf" srcId="{A31F418B-D99F-4290-B1CF-E8AAAD922E10}" destId="{F5037ECA-1E79-4943-803C-A6C60D401A7C}" srcOrd="0" destOrd="0" presId="urn:microsoft.com/office/officeart/2005/8/layout/process5"/>
    <dgm:cxn modelId="{9401CEF9-46A2-42D4-A735-382DA370C91D}" srcId="{BB4CF9E4-C653-46CC-BA59-9127CA78AFC0}" destId="{51DD470E-6A0A-422D-9485-CB89DCB21687}" srcOrd="6" destOrd="0" parTransId="{FE6E4F32-FF0A-4227-9059-439EAB41F067}" sibTransId="{E63FE4DD-E62A-422E-86EC-05B274B162F0}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264CCEDB-4CC3-4B40-B688-DE9EE996CC17}" type="presParOf" srcId="{EBF78C41-9950-40BB-9A89-E519681E40E3}" destId="{4AF43CA7-8C4D-4777-B250-624040B7B1ED}" srcOrd="2" destOrd="0" presId="urn:microsoft.com/office/officeart/2005/8/layout/process5"/>
    <dgm:cxn modelId="{2147D8D3-B250-47AE-AA3F-1CC2A62F68AA}" type="presParOf" srcId="{EBF78C41-9950-40BB-9A89-E519681E40E3}" destId="{E0886AC8-4F29-4AF9-BBD9-DD0261E9A3BE}" srcOrd="3" destOrd="0" presId="urn:microsoft.com/office/officeart/2005/8/layout/process5"/>
    <dgm:cxn modelId="{0F3AA016-3D57-426D-A50E-D64CC887CA10}" type="presParOf" srcId="{E0886AC8-4F29-4AF9-BBD9-DD0261E9A3BE}" destId="{C39F8A64-5297-4C0A-8ED4-2E54D33DF9A7}" srcOrd="0" destOrd="0" presId="urn:microsoft.com/office/officeart/2005/8/layout/process5"/>
    <dgm:cxn modelId="{A75F73C9-FF1C-4A6B-B16D-B421201392B5}" type="presParOf" srcId="{EBF78C41-9950-40BB-9A89-E519681E40E3}" destId="{84538777-FE2C-4250-BA6E-6534349EEDD7}" srcOrd="4" destOrd="0" presId="urn:microsoft.com/office/officeart/2005/8/layout/process5"/>
    <dgm:cxn modelId="{6D7E75B6-0A3B-420D-A21F-2AFD30363012}" type="presParOf" srcId="{EBF78C41-9950-40BB-9A89-E519681E40E3}" destId="{42717FCE-BA9F-4066-90F3-041E5F022A1C}" srcOrd="5" destOrd="0" presId="urn:microsoft.com/office/officeart/2005/8/layout/process5"/>
    <dgm:cxn modelId="{2BBC5062-1A9B-42F6-A462-F715AADB3BC9}" type="presParOf" srcId="{42717FCE-BA9F-4066-90F3-041E5F022A1C}" destId="{ADDD3F1C-5D5B-48BE-BD8C-74C667CED198}" srcOrd="0" destOrd="0" presId="urn:microsoft.com/office/officeart/2005/8/layout/process5"/>
    <dgm:cxn modelId="{148CBA29-3D06-4F29-B8FA-F5505523EDD5}" type="presParOf" srcId="{EBF78C41-9950-40BB-9A89-E519681E40E3}" destId="{62B00349-98E2-48F4-BD47-C8A082F5383F}" srcOrd="6" destOrd="0" presId="urn:microsoft.com/office/officeart/2005/8/layout/process5"/>
    <dgm:cxn modelId="{B685EFDD-7205-4B7A-84E5-A5E76614B245}" type="presParOf" srcId="{EBF78C41-9950-40BB-9A89-E519681E40E3}" destId="{66495519-43F3-4947-9953-F090398C9928}" srcOrd="7" destOrd="0" presId="urn:microsoft.com/office/officeart/2005/8/layout/process5"/>
    <dgm:cxn modelId="{CDC08E86-2A45-42EB-8B98-CC9BFD4D574B}" type="presParOf" srcId="{66495519-43F3-4947-9953-F090398C9928}" destId="{6486E00B-43D6-46F4-A83F-BB644A86D74A}" srcOrd="0" destOrd="0" presId="urn:microsoft.com/office/officeart/2005/8/layout/process5"/>
    <dgm:cxn modelId="{DAA41621-1A1E-49CF-9120-05DDC9A338B7}" type="presParOf" srcId="{EBF78C41-9950-40BB-9A89-E519681E40E3}" destId="{F5037ECA-1E79-4943-803C-A6C60D401A7C}" srcOrd="8" destOrd="0" presId="urn:microsoft.com/office/officeart/2005/8/layout/process5"/>
    <dgm:cxn modelId="{B118BBC6-8622-4CFA-A11D-130D301ED43F}" type="presParOf" srcId="{EBF78C41-9950-40BB-9A89-E519681E40E3}" destId="{D8CE438C-BC66-4681-9309-195B32814C2D}" srcOrd="9" destOrd="0" presId="urn:microsoft.com/office/officeart/2005/8/layout/process5"/>
    <dgm:cxn modelId="{F049DFF4-22CD-4AA6-A53D-7B84830E3A07}" type="presParOf" srcId="{D8CE438C-BC66-4681-9309-195B32814C2D}" destId="{5532581F-8031-4037-B1B1-292F74B3EAC9}" srcOrd="0" destOrd="0" presId="urn:microsoft.com/office/officeart/2005/8/layout/process5"/>
    <dgm:cxn modelId="{8B0532D0-2D3A-42CF-999A-D05C156098AA}" type="presParOf" srcId="{EBF78C41-9950-40BB-9A89-E519681E40E3}" destId="{6C3BD8E6-0153-49A7-ACC9-C9F9D7615D9B}" srcOrd="10" destOrd="0" presId="urn:microsoft.com/office/officeart/2005/8/layout/process5"/>
    <dgm:cxn modelId="{1E9B6217-0526-4F5C-9BAC-949C3DD3C693}" type="presParOf" srcId="{EBF78C41-9950-40BB-9A89-E519681E40E3}" destId="{E2B1B3DF-E9E1-4F73-A618-3BB00815E827}" srcOrd="11" destOrd="0" presId="urn:microsoft.com/office/officeart/2005/8/layout/process5"/>
    <dgm:cxn modelId="{C6FA0042-215B-4E36-9C0F-19C431EFCC50}" type="presParOf" srcId="{E2B1B3DF-E9E1-4F73-A618-3BB00815E827}" destId="{88C6ECFB-2783-4172-97FD-3DFEF8B0F3CE}" srcOrd="0" destOrd="0" presId="urn:microsoft.com/office/officeart/2005/8/layout/process5"/>
    <dgm:cxn modelId="{411A82B8-194B-4BA6-858E-564415D94B44}" type="presParOf" srcId="{EBF78C41-9950-40BB-9A89-E519681E40E3}" destId="{9F34BFEC-E0AB-4A78-A4A3-CD4829B917F8}" srcOrd="12" destOrd="0" presId="urn:microsoft.com/office/officeart/2005/8/layout/process5"/>
    <dgm:cxn modelId="{9DC84374-6159-4C74-BBF0-5C8839572056}" type="presParOf" srcId="{EBF78C41-9950-40BB-9A89-E519681E40E3}" destId="{FE17014B-9080-416F-87DC-50D2FEF59ED6}" srcOrd="13" destOrd="0" presId="urn:microsoft.com/office/officeart/2005/8/layout/process5"/>
    <dgm:cxn modelId="{5978035F-8C51-444F-A32E-DF4C7BDA4C8C}" type="presParOf" srcId="{FE17014B-9080-416F-87DC-50D2FEF59ED6}" destId="{3241F79F-3E9E-45E5-8C0F-04E468661A18}" srcOrd="0" destOrd="0" presId="urn:microsoft.com/office/officeart/2005/8/layout/process5"/>
    <dgm:cxn modelId="{D91FC03E-6068-4B60-AA78-067C2409A687}" type="presParOf" srcId="{EBF78C41-9950-40BB-9A89-E519681E40E3}" destId="{1AB2F182-6713-4DB2-8DBB-A7E84929210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Applicant meets with City Teammates to review application requirements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4AF43CA7-8C4D-4777-B250-624040B7B1ED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E0886AC8-4F29-4AF9-BBD9-DD0261E9A3BE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84538777-FE2C-4250-BA6E-6534349EEDD7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42717FCE-BA9F-4066-90F3-041E5F022A1C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62B00349-98E2-48F4-BD47-C8A082F5383F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66495519-43F3-4947-9953-F090398C9928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F5037ECA-1E79-4943-803C-A6C60D401A7C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sp:txBody>
      <dsp:txXfrm>
        <a:off x="3416303" y="1893889"/>
        <a:ext cx="2105796" cy="1232794"/>
      </dsp:txXfrm>
    </dsp:sp>
    <dsp:sp modelId="{D8CE438C-BC66-4681-9309-195B32814C2D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6C3BD8E6-0153-49A7-ACC9-C9F9D7615D9B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sp:txBody>
      <dsp:txXfrm>
        <a:off x="691734" y="1893889"/>
        <a:ext cx="2105796" cy="1232794"/>
      </dsp:txXfrm>
    </dsp:sp>
    <dsp:sp modelId="{E2B1B3DF-E9E1-4F73-A618-3BB00815E827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9F34BFEC-E0AB-4A78-A4A3-CD4829B917F8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Applicant completes other required applications &amp; sign-offs (i.e. GDP, Final Plat, SDP, CUP, etc.)</a:t>
          </a:r>
        </a:p>
      </dsp:txBody>
      <dsp:txXfrm>
        <a:off x="691734" y="3745457"/>
        <a:ext cx="2105796" cy="1232794"/>
      </dsp:txXfrm>
    </dsp:sp>
    <dsp:sp modelId="{FE17014B-9080-416F-87DC-50D2FEF59ED6}">
      <dsp:nvSpPr>
        <dsp:cNvPr id="0" name=""/>
        <dsp:cNvSpPr/>
      </dsp:nvSpPr>
      <dsp:spPr>
        <a:xfrm>
          <a:off x="2980069" y="4222977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4278528"/>
        <a:ext cx="166204" cy="166651"/>
      </dsp:txXfrm>
    </dsp:sp>
    <dsp:sp modelId="{1AB2F182-6713-4DB2-8DBB-A7E84929210F}">
      <dsp:nvSpPr>
        <dsp:cNvPr id="0" name=""/>
        <dsp:cNvSpPr/>
      </dsp:nvSpPr>
      <dsp:spPr>
        <a:xfrm>
          <a:off x="3377949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3416303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BLOSSOM VILLAS REZONING NIM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MEIER COMPAIES </a:t>
            </a:r>
          </a:p>
          <a:p>
            <a:r>
              <a:rPr lang="en-US" dirty="0"/>
              <a:t>WSE MASSEY ENGINEERING &amp; SURVEYING</a:t>
            </a:r>
          </a:p>
          <a:p>
            <a:r>
              <a:rPr lang="en-US" dirty="0"/>
              <a:t>AUGUST 15</a:t>
            </a:r>
          </a:p>
          <a:p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5593A15-1BD3-6879-354C-5BB354322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Permitted Uses of the Existing &amp; Proposed Zoning Districts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D1EDDD-6CD6-B8C1-6125-9236B211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964C9-1152-6C3C-2DFF-692E3216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1" y="1703620"/>
            <a:ext cx="3490071" cy="4494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C81094-BC56-3267-B867-CBCC7E775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12" y="1703619"/>
            <a:ext cx="3483519" cy="4494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D4D84-B7B4-E7AD-56FC-4DC33879C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501" y="1703621"/>
            <a:ext cx="3618713" cy="44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Permitted Uses of the Existing &amp; Proposed Zoning Districts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D1EDDD-6CD6-B8C1-6125-9236B211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18328-4B31-6BAF-24F5-AC0D8783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94" y="1558638"/>
            <a:ext cx="3735442" cy="4639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5692B-646F-79B4-7533-0C30FF7D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07" y="1994719"/>
            <a:ext cx="3997469" cy="39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traffic waiver was signed by the city engineer for the land use amendment. An updated waiver was requested for the rezoning based on the previous 65</a:t>
            </a:r>
            <a:r>
              <a:rPr lang="en-US" baseline="30000" dirty="0"/>
              <a:t>th</a:t>
            </a:r>
            <a:r>
              <a:rPr lang="en-US" dirty="0"/>
              <a:t> St NW study. Below is the previous determination based on R-3 zoning with the maximum intensity.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65</a:t>
            </a:r>
            <a:r>
              <a:rPr lang="en-US" baseline="30000" dirty="0"/>
              <a:t>th</a:t>
            </a:r>
            <a:r>
              <a:rPr lang="en-US" dirty="0"/>
              <a:t> St NW will be upgraded along with the construction of 37</a:t>
            </a:r>
            <a:r>
              <a:rPr lang="en-US" baseline="30000" dirty="0"/>
              <a:t>th</a:t>
            </a:r>
            <a:r>
              <a:rPr lang="en-US" dirty="0"/>
              <a:t> Ave NW. 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AC60DEC-61D9-6D50-706B-E4BCCDE18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0ED8D-84A8-C506-7215-CC2410A8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6" y="3933825"/>
            <a:ext cx="11323419" cy="3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&amp; Future Environmental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wetland investigation identified some potential wetlands on the West side of the parcel. A wetland delineation will be completed and certified by Olmsted County prior to development.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reconstruction project of 65</a:t>
            </a:r>
            <a:r>
              <a:rPr lang="en-US" baseline="30000" dirty="0"/>
              <a:t>th</a:t>
            </a:r>
            <a:r>
              <a:rPr lang="en-US" dirty="0"/>
              <a:t> St NW by the city has removed many of the trees along the 65</a:t>
            </a:r>
            <a:r>
              <a:rPr lang="en-US" baseline="30000" dirty="0"/>
              <a:t>th</a:t>
            </a:r>
            <a:r>
              <a:rPr lang="en-US" dirty="0"/>
              <a:t> St NW corridor.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Boulevard trees will be planted along Freedom Dr &amp; 37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0E2645-EFCD-3173-116F-C3714D5E8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886696-4579-F194-553E-51C9A8212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the City of Rochester’s Community Development Department with any questions about this application type via email </a:t>
            </a:r>
            <a:r>
              <a:rPr lang="en-US" dirty="0">
                <a:hlinkClick r:id="rId2"/>
              </a:rPr>
              <a:t>communitydevelopment@rochestermn.gov</a:t>
            </a:r>
            <a:r>
              <a:rPr lang="en-US" dirty="0"/>
              <a:t>  or phone (507-328-2600).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F16AA0B-D115-2B14-5D44-A27AEA3D6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2600" dirty="0"/>
              <a:t>Introductions</a:t>
            </a:r>
          </a:p>
          <a:p>
            <a:pPr fontAlgn="ctr"/>
            <a:r>
              <a:rPr lang="en-US" sz="2600" dirty="0"/>
              <a:t>About our Project</a:t>
            </a:r>
          </a:p>
          <a:p>
            <a:pPr fontAlgn="ctr"/>
            <a:r>
              <a:rPr lang="en-US" sz="2600" dirty="0"/>
              <a:t>The Application Process</a:t>
            </a:r>
          </a:p>
          <a:p>
            <a:pPr fontAlgn="ctr"/>
            <a:r>
              <a:rPr lang="en-US" sz="2600" dirty="0"/>
              <a:t>Exhibits:</a:t>
            </a:r>
          </a:p>
          <a:p>
            <a:pPr lvl="1" fontAlgn="ctr"/>
            <a:r>
              <a:rPr lang="en-US" sz="2600" dirty="0"/>
              <a:t>Current &amp; Proposed Zoning Map </a:t>
            </a:r>
          </a:p>
          <a:p>
            <a:pPr lvl="1" fontAlgn="ctr"/>
            <a:r>
              <a:rPr lang="en-US" sz="2600" dirty="0"/>
              <a:t>Massing Permitted</a:t>
            </a:r>
          </a:p>
          <a:p>
            <a:pPr lvl="1" fontAlgn="ctr"/>
            <a:r>
              <a:rPr lang="en-US" sz="2600" dirty="0"/>
              <a:t>Dimensional Standards</a:t>
            </a:r>
          </a:p>
          <a:p>
            <a:pPr lvl="1" fontAlgn="ctr"/>
            <a:r>
              <a:rPr lang="en-US" sz="2600" dirty="0"/>
              <a:t>Permitted Uses of the Existing &amp; Proposed Zoning Districts</a:t>
            </a:r>
          </a:p>
          <a:p>
            <a:pPr fontAlgn="ctr"/>
            <a:r>
              <a:rPr lang="en-US" sz="2600" dirty="0"/>
              <a:t>Traffic Impacts</a:t>
            </a:r>
          </a:p>
          <a:p>
            <a:pPr fontAlgn="ctr"/>
            <a:r>
              <a:rPr lang="en-US" sz="2600" dirty="0"/>
              <a:t>Q&amp;A</a:t>
            </a:r>
          </a:p>
          <a:p>
            <a:pPr lvl="1" fontAlgn="ctr"/>
            <a:endParaRPr lang="en-US" sz="2600" dirty="0"/>
          </a:p>
          <a:p>
            <a:pPr fontAlgn="ctr"/>
            <a:endParaRPr lang="en-US" sz="26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2D5F4D2-40FE-BCBD-17D4-0316E4325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5239" cy="4351338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/>
              <a:t>Owner – Meier Companies, Paul Meier</a:t>
            </a:r>
          </a:p>
          <a:p>
            <a:pPr marL="0" indent="0" fontAlgn="ctr">
              <a:buNone/>
            </a:pPr>
            <a:r>
              <a:rPr lang="en-US" dirty="0"/>
              <a:t>Consultant – WSE Massey Engineering, Bill Tointon &amp; Ryan Schoenfelder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78BA208-F91F-B7F2-3D80-4A4876D2C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Rezoning request from “Holding Zone” to “R-3”</a:t>
            </a:r>
          </a:p>
          <a:p>
            <a:pPr fontAlgn="ctr"/>
            <a:r>
              <a:rPr lang="en-US" dirty="0"/>
              <a:t>Annexation </a:t>
            </a:r>
          </a:p>
          <a:p>
            <a:pPr fontAlgn="ctr"/>
            <a:r>
              <a:rPr lang="en-US" dirty="0"/>
              <a:t>Land Use determines zoning when annexed into the city</a:t>
            </a:r>
          </a:p>
          <a:p>
            <a:pPr fontAlgn="ctr"/>
            <a:r>
              <a:rPr lang="en-US" dirty="0"/>
              <a:t>Land Use was approved from Low Density to Medium Density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2D261A-FE9E-D7BE-0CA1-4510C2921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3006434"/>
              </p:ext>
            </p:extLst>
          </p:nvPr>
        </p:nvGraphicFramePr>
        <p:xfrm>
          <a:off x="1626798" y="1539473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294214-96CC-822C-4A3E-D54F57A47B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Current &amp; Proposed Zoning Map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Proposed zoning map only shown. </a:t>
            </a:r>
          </a:p>
          <a:p>
            <a:endParaRPr lang="en-US" dirty="0"/>
          </a:p>
          <a:p>
            <a:r>
              <a:rPr lang="en-US" dirty="0"/>
              <a:t>Existing Zoning – Holding Zone</a:t>
            </a:r>
          </a:p>
          <a:p>
            <a:r>
              <a:rPr lang="en-US" dirty="0"/>
              <a:t>Proposed Zoning – R-3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49B1D56-6BA4-F85F-D683-C3557E8DE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A9F7CB-E51E-9E69-409B-B7B86DE6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86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/>
          </a:bodyPr>
          <a:lstStyle/>
          <a:p>
            <a:r>
              <a:rPr lang="en-US" b="1" dirty="0"/>
              <a:t>Massing Permitted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R-3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48’ Height (maximum)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1.5 Floor area ratio (FAR)</a:t>
            </a:r>
          </a:p>
          <a:p>
            <a:r>
              <a:rPr lang="en-US" dirty="0"/>
              <a:t>Neighborhood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35’ Height (maximum) within 100’ of residential zoning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8927" y="1558637"/>
            <a:ext cx="54773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Add Exhibit/Pictures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B9C9ADA-AF4F-131A-B5E0-277D82FCF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8C107-7C45-23C7-4981-B37541A7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6" y="3505200"/>
            <a:ext cx="5960533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6986BA-C154-5EC2-14BC-C9AC9122F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926" y="0"/>
            <a:ext cx="6243073" cy="35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/>
          </a:bodyPr>
          <a:lstStyle/>
          <a:p>
            <a:r>
              <a:rPr lang="en-US" b="1" dirty="0"/>
              <a:t>Dimensional 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R-3 Dimensional Standards shown. Holding zone has standards per UDC code.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A10FAF5-642D-567E-6C72-5EE73F57B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8C2628-9637-C634-7155-8F80BBCE2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62" y="2167467"/>
            <a:ext cx="8222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Permitted Uses of the Existing &amp; Proposed Zoning Districts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3932237" cy="4310351"/>
          </a:xfrm>
        </p:spPr>
        <p:txBody>
          <a:bodyPr/>
          <a:lstStyle/>
          <a:p>
            <a:r>
              <a:rPr lang="en-US" dirty="0"/>
              <a:t>Proposed R-3 Zoning uses shown. Staff approval for Multifamily Dwellings.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D1EDDD-6CD6-B8C1-6125-9236B211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27"/>
            <a:ext cx="988423" cy="65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FD0AA-2F80-FFD5-6341-36DF148F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1" y="2091011"/>
            <a:ext cx="3357033" cy="3894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80483-3264-6698-AFB6-C7BA8C9CF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259" y="1723978"/>
            <a:ext cx="3515481" cy="447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576E20-D50C-EE58-7853-D555CA90B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861" y="1723979"/>
            <a:ext cx="3490071" cy="4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893f8f77-6667-4781-8604-dd02633b93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5" ma:contentTypeDescription="Create a new document." ma:contentTypeScope="" ma:versionID="5d9c16613e65d2edf93be758f905869e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897df6048460e5b0c6c4bb26c477864c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F86A82-E8B4-4DB1-88A0-C859D44EF83B}">
  <ds:schemaRefs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4747498-61e2-404a-8fdd-aa9d2850c1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51457-06B7-477C-A29E-412A4F5DC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488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BLOSSOM VILLAS REZONING NIM</vt:lpstr>
      <vt:lpstr>Overview</vt:lpstr>
      <vt:lpstr>Introduction</vt:lpstr>
      <vt:lpstr>About our Project</vt:lpstr>
      <vt:lpstr>The Application Process</vt:lpstr>
      <vt:lpstr>Current &amp; Proposed Zoning Map</vt:lpstr>
      <vt:lpstr>Massing Permitted</vt:lpstr>
      <vt:lpstr>Dimensional Standards</vt:lpstr>
      <vt:lpstr>Permitted Uses of the Existing &amp; Proposed Zoning Districts</vt:lpstr>
      <vt:lpstr>Permitted Uses of the Existing &amp; Proposed Zoning Districts</vt:lpstr>
      <vt:lpstr>Permitted Uses of the Existing &amp; Proposed Zoning Districts</vt:lpstr>
      <vt:lpstr>Traffic Impacts</vt:lpstr>
      <vt:lpstr>Existing &amp; Future Environmental Features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Ryan Schoenfelder</cp:lastModifiedBy>
  <cp:revision>21</cp:revision>
  <dcterms:created xsi:type="dcterms:W3CDTF">2022-11-30T16:54:25Z</dcterms:created>
  <dcterms:modified xsi:type="dcterms:W3CDTF">2023-07-19T20:05:22Z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