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71" r:id="rId7"/>
    <p:sldId id="273" r:id="rId8"/>
    <p:sldId id="265" r:id="rId9"/>
    <p:sldId id="264" r:id="rId10"/>
    <p:sldId id="268" r:id="rId11"/>
    <p:sldId id="274" r:id="rId12"/>
    <p:sldId id="275" r:id="rId13"/>
    <p:sldId id="270" r:id="rId14"/>
    <p:sldId id="266" r:id="rId15"/>
    <p:sldId id="267"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C9D8"/>
    <a:srgbClr val="F7930D"/>
    <a:srgbClr val="A0FAFA"/>
    <a:srgbClr val="EFD580"/>
    <a:srgbClr val="A5BAC9"/>
    <a:srgbClr val="005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108"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CF9E4-C653-46CC-BA59-9127CA78AFC0}"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97778D1-B5F0-443A-9BB8-8A5AA529AD62}">
      <dgm:prSet phldrT="[Text]" custT="1"/>
      <dgm:spPr>
        <a:solidFill>
          <a:srgbClr val="A5BAC9"/>
        </a:solidFill>
        <a:ln w="19050">
          <a:solidFill>
            <a:srgbClr val="00586F"/>
          </a:solidFill>
        </a:ln>
      </dgm:spPr>
      <dgm:t>
        <a:bodyPr/>
        <a:lstStyle/>
        <a:p>
          <a:r>
            <a:rPr lang="en-US" sz="1400" b="1" dirty="0">
              <a:solidFill>
                <a:schemeClr val="tx1"/>
              </a:solidFill>
            </a:rPr>
            <a:t>Applicant meets with City Teammates to review application requirements</a:t>
          </a:r>
        </a:p>
      </dgm:t>
    </dgm:pt>
    <dgm:pt modelId="{6C5F8D96-727D-4C7D-A891-5DCC8CDFFA07}" type="parTrans" cxnId="{0C372E81-A265-4EA6-833B-79E9791FBF3A}">
      <dgm:prSet/>
      <dgm:spPr/>
      <dgm:t>
        <a:bodyPr/>
        <a:lstStyle/>
        <a:p>
          <a:endParaRPr lang="en-US"/>
        </a:p>
      </dgm:t>
    </dgm:pt>
    <dgm:pt modelId="{3F5E3B7F-C703-4FB8-BE45-9156CE60949B}" type="sibTrans" cxnId="{0C372E81-A265-4EA6-833B-79E9791FBF3A}">
      <dgm:prSet/>
      <dgm:spPr>
        <a:solidFill>
          <a:srgbClr val="A5BAC9"/>
        </a:solidFill>
        <a:ln w="19050">
          <a:solidFill>
            <a:srgbClr val="00586F"/>
          </a:solidFill>
        </a:ln>
      </dgm:spPr>
      <dgm:t>
        <a:bodyPr/>
        <a:lstStyle/>
        <a:p>
          <a:endParaRPr lang="en-US"/>
        </a:p>
      </dgm:t>
    </dgm:pt>
    <dgm:pt modelId="{D09C4319-8B1A-4DDA-AC47-E359391A0595}">
      <dgm:prSet phldrT="[Text]"/>
      <dgm:spPr>
        <a:solidFill>
          <a:srgbClr val="EFD580"/>
        </a:solidFill>
        <a:ln w="19050">
          <a:solidFill>
            <a:srgbClr val="00586F"/>
          </a:solidFill>
        </a:ln>
      </dgm:spPr>
      <dgm:t>
        <a:bodyPr/>
        <a:lstStyle/>
        <a:p>
          <a:r>
            <a:rPr lang="en-US" b="1" dirty="0">
              <a:solidFill>
                <a:schemeClr val="tx1"/>
              </a:solidFill>
            </a:rPr>
            <a:t>GET INVOLVED: </a:t>
          </a:r>
        </a:p>
        <a:p>
          <a:r>
            <a:rPr lang="en-US" b="1" dirty="0">
              <a:solidFill>
                <a:schemeClr val="tx1"/>
              </a:solidFill>
            </a:rPr>
            <a:t>Attend Applicant-hosted Neighborhood Information Meeting</a:t>
          </a:r>
        </a:p>
      </dgm:t>
    </dgm:pt>
    <dgm:pt modelId="{59A11ABC-972D-4C83-92AA-0BECB80D9C52}" type="parTrans" cxnId="{571588DA-2552-49A9-A440-407F35BEE463}">
      <dgm:prSet/>
      <dgm:spPr/>
      <dgm:t>
        <a:bodyPr/>
        <a:lstStyle/>
        <a:p>
          <a:endParaRPr lang="en-US"/>
        </a:p>
      </dgm:t>
    </dgm:pt>
    <dgm:pt modelId="{485484B8-BD8D-48F9-BF33-C391E04CCC15}" type="sibTrans" cxnId="{571588DA-2552-49A9-A440-407F35BEE463}">
      <dgm:prSet/>
      <dgm:spPr>
        <a:solidFill>
          <a:srgbClr val="A5BAC9"/>
        </a:solidFill>
        <a:ln w="19050">
          <a:solidFill>
            <a:srgbClr val="00586F"/>
          </a:solidFill>
        </a:ln>
      </dgm:spPr>
      <dgm:t>
        <a:bodyPr/>
        <a:lstStyle/>
        <a:p>
          <a:endParaRPr lang="en-US"/>
        </a:p>
      </dgm:t>
    </dgm:pt>
    <dgm:pt modelId="{F594E54F-0DF3-41FA-82C3-607CB99C0201}">
      <dgm:prSet phldrT="[Text]"/>
      <dgm:spPr>
        <a:solidFill>
          <a:srgbClr val="A5BAC9"/>
        </a:solidFill>
        <a:ln w="19050">
          <a:solidFill>
            <a:srgbClr val="00586F"/>
          </a:solidFill>
        </a:ln>
      </dgm:spPr>
      <dgm:t>
        <a:bodyPr/>
        <a:lstStyle/>
        <a:p>
          <a:r>
            <a:rPr lang="en-US" b="1" dirty="0">
              <a:solidFill>
                <a:schemeClr val="tx1"/>
              </a:solidFill>
            </a:rPr>
            <a:t>Applicant submits Development Application within 30 days of Neighborhood Information Meeting</a:t>
          </a:r>
        </a:p>
      </dgm:t>
    </dgm:pt>
    <dgm:pt modelId="{F8AAA13B-5159-4197-BE2D-CB836F70D49E}" type="parTrans" cxnId="{4C007A6D-02EB-4515-B1E3-E753908D6014}">
      <dgm:prSet/>
      <dgm:spPr/>
      <dgm:t>
        <a:bodyPr/>
        <a:lstStyle/>
        <a:p>
          <a:endParaRPr lang="en-US"/>
        </a:p>
      </dgm:t>
    </dgm:pt>
    <dgm:pt modelId="{29A9F83A-58B7-4E96-B6B8-8EAD92715EFD}" type="sibTrans" cxnId="{4C007A6D-02EB-4515-B1E3-E753908D6014}">
      <dgm:prSet/>
      <dgm:spPr>
        <a:solidFill>
          <a:srgbClr val="A5BAC9"/>
        </a:solidFill>
        <a:ln w="19050">
          <a:solidFill>
            <a:srgbClr val="00586F"/>
          </a:solidFill>
        </a:ln>
      </dgm:spPr>
      <dgm:t>
        <a:bodyPr/>
        <a:lstStyle/>
        <a:p>
          <a:endParaRPr lang="en-US"/>
        </a:p>
      </dgm:t>
    </dgm:pt>
    <dgm:pt modelId="{228C9BCE-DEB4-4206-9CC7-9C58BDA8B847}">
      <dgm:prSet phldrT="[Text]"/>
      <dgm:spPr>
        <a:solidFill>
          <a:srgbClr val="A5BAC9"/>
        </a:solidFill>
        <a:ln w="19050">
          <a:solidFill>
            <a:srgbClr val="00586F"/>
          </a:solidFill>
        </a:ln>
      </dgm:spPr>
      <dgm:t>
        <a:bodyPr/>
        <a:lstStyle/>
        <a:p>
          <a:r>
            <a:rPr lang="en-US" b="1" dirty="0">
              <a:solidFill>
                <a:schemeClr val="tx1"/>
              </a:solidFill>
            </a:rPr>
            <a:t>Full Application Review by City, County, &amp; State departments within 14 days of receiving application</a:t>
          </a:r>
        </a:p>
      </dgm:t>
    </dgm:pt>
    <dgm:pt modelId="{656635C3-7B2C-4045-91D5-CBFA14169054}" type="parTrans" cxnId="{96BD3492-C53B-478B-995B-64AEC967940B}">
      <dgm:prSet/>
      <dgm:spPr/>
      <dgm:t>
        <a:bodyPr/>
        <a:lstStyle/>
        <a:p>
          <a:endParaRPr lang="en-US"/>
        </a:p>
      </dgm:t>
    </dgm:pt>
    <dgm:pt modelId="{F49522FD-9581-446B-B339-5049961720FD}" type="sibTrans" cxnId="{96BD3492-C53B-478B-995B-64AEC967940B}">
      <dgm:prSet/>
      <dgm:spPr>
        <a:solidFill>
          <a:srgbClr val="A5BAC9"/>
        </a:solidFill>
        <a:ln w="19050">
          <a:solidFill>
            <a:srgbClr val="00586F"/>
          </a:solidFill>
        </a:ln>
      </dgm:spPr>
      <dgm:t>
        <a:bodyPr/>
        <a:lstStyle/>
        <a:p>
          <a:endParaRPr lang="en-US"/>
        </a:p>
      </dgm:t>
    </dgm:pt>
    <dgm:pt modelId="{1B4FC8D5-D2BC-4E53-A64F-7A51111E84C3}">
      <dgm:prSet phldrT="[Text]"/>
      <dgm:spPr>
        <a:solidFill>
          <a:srgbClr val="A5BAC9"/>
        </a:solidFill>
        <a:ln w="19050">
          <a:solidFill>
            <a:srgbClr val="00586F"/>
          </a:solidFill>
        </a:ln>
      </dgm:spPr>
      <dgm:t>
        <a:bodyPr/>
        <a:lstStyle/>
        <a:p>
          <a:r>
            <a:rPr lang="en-US" b="1">
              <a:solidFill>
                <a:schemeClr val="tx1"/>
              </a:solidFill>
            </a:rPr>
            <a:t>If application meets all requirements, application is approved</a:t>
          </a:r>
        </a:p>
      </dgm:t>
    </dgm:pt>
    <dgm:pt modelId="{B1559DB8-933A-41D1-B411-669A4578976D}" type="parTrans" cxnId="{0D0D2E81-0090-48DA-B8DF-ECF2017A9EAD}">
      <dgm:prSet/>
      <dgm:spPr/>
      <dgm:t>
        <a:bodyPr/>
        <a:lstStyle/>
        <a:p>
          <a:endParaRPr lang="en-US"/>
        </a:p>
      </dgm:t>
    </dgm:pt>
    <dgm:pt modelId="{FC51D991-92A5-4CE8-B69F-A17C59E1AFE6}" type="sibTrans" cxnId="{0D0D2E81-0090-48DA-B8DF-ECF2017A9EAD}">
      <dgm:prSet/>
      <dgm:spPr>
        <a:solidFill>
          <a:srgbClr val="A5BAC9"/>
        </a:solidFill>
        <a:ln w="19050">
          <a:solidFill>
            <a:srgbClr val="00586F"/>
          </a:solidFill>
        </a:ln>
      </dgm:spPr>
      <dgm:t>
        <a:bodyPr/>
        <a:lstStyle/>
        <a:p>
          <a:endParaRPr lang="en-US"/>
        </a:p>
      </dgm:t>
    </dgm:pt>
    <dgm:pt modelId="{35D17443-6269-4F5D-BFF4-FD7DCD555F16}">
      <dgm:prSet phldrT="[Text]"/>
      <dgm:spPr>
        <a:solidFill>
          <a:srgbClr val="A5BAC9"/>
        </a:solidFill>
        <a:ln w="19050">
          <a:solidFill>
            <a:srgbClr val="00586F"/>
          </a:solidFill>
        </a:ln>
      </dgm:spPr>
      <dgm:t>
        <a:bodyPr/>
        <a:lstStyle/>
        <a:p>
          <a:r>
            <a:rPr lang="en-US" b="1">
              <a:solidFill>
                <a:schemeClr val="tx1"/>
              </a:solidFill>
            </a:rPr>
            <a:t>Applicant completes other required applications &amp; sign-offs (i.e. building permit, grading permit, etc.)</a:t>
          </a:r>
        </a:p>
      </dgm:t>
    </dgm:pt>
    <dgm:pt modelId="{D29C3AE5-4D5B-4FCD-9B99-08A33CEAD376}" type="parTrans" cxnId="{26CBF70D-25C3-4DF4-A977-A91C8896E750}">
      <dgm:prSet/>
      <dgm:spPr/>
      <dgm:t>
        <a:bodyPr/>
        <a:lstStyle/>
        <a:p>
          <a:endParaRPr lang="en-US"/>
        </a:p>
      </dgm:t>
    </dgm:pt>
    <dgm:pt modelId="{31CB09A0-E08C-4BB9-87AE-B31A7D18D688}" type="sibTrans" cxnId="{26CBF70D-25C3-4DF4-A977-A91C8896E750}">
      <dgm:prSet/>
      <dgm:spPr>
        <a:solidFill>
          <a:srgbClr val="A5BAC9"/>
        </a:solidFill>
        <a:ln w="19050">
          <a:solidFill>
            <a:srgbClr val="00586F"/>
          </a:solidFill>
        </a:ln>
      </dgm:spPr>
      <dgm:t>
        <a:bodyPr/>
        <a:lstStyle/>
        <a:p>
          <a:endParaRPr lang="en-US"/>
        </a:p>
      </dgm:t>
    </dgm:pt>
    <dgm:pt modelId="{1FE34027-5170-489B-9DEC-2EF3E5804B56}">
      <dgm:prSet phldrT="[Text]"/>
      <dgm:spPr>
        <a:solidFill>
          <a:srgbClr val="A5BAC9"/>
        </a:solidFill>
        <a:ln w="19050">
          <a:solidFill>
            <a:srgbClr val="00586F"/>
          </a:solidFill>
        </a:ln>
      </dgm:spPr>
      <dgm:t>
        <a:bodyPr/>
        <a:lstStyle/>
        <a:p>
          <a:r>
            <a:rPr lang="en-US" b="1" dirty="0">
              <a:solidFill>
                <a:schemeClr val="tx1"/>
              </a:solidFill>
            </a:rPr>
            <a:t>Applicant proceeds with Project</a:t>
          </a:r>
        </a:p>
      </dgm:t>
    </dgm:pt>
    <dgm:pt modelId="{2E1D2504-ADC8-4825-BD97-62F1E79D4777}" type="parTrans" cxnId="{6DA317EE-580E-4025-BEF7-8C63B2AA1B96}">
      <dgm:prSet/>
      <dgm:spPr/>
      <dgm:t>
        <a:bodyPr/>
        <a:lstStyle/>
        <a:p>
          <a:endParaRPr lang="en-US"/>
        </a:p>
      </dgm:t>
    </dgm:pt>
    <dgm:pt modelId="{BAE11369-6FE5-4473-8B92-9FED06D83686}" type="sibTrans" cxnId="{6DA317EE-580E-4025-BEF7-8C63B2AA1B96}">
      <dgm:prSet/>
      <dgm:spPr/>
      <dgm:t>
        <a:bodyPr/>
        <a:lstStyle/>
        <a:p>
          <a:endParaRPr lang="en-US"/>
        </a:p>
      </dgm:t>
    </dgm:pt>
    <dgm:pt modelId="{EBF78C41-9950-40BB-9A89-E519681E40E3}" type="pres">
      <dgm:prSet presAssocID="{BB4CF9E4-C653-46CC-BA59-9127CA78AFC0}" presName="diagram" presStyleCnt="0">
        <dgm:presLayoutVars>
          <dgm:dir/>
          <dgm:resizeHandles val="exact"/>
        </dgm:presLayoutVars>
      </dgm:prSet>
      <dgm:spPr/>
    </dgm:pt>
    <dgm:pt modelId="{BEDACE1A-069B-4E8C-94D7-3305724A026F}" type="pres">
      <dgm:prSet presAssocID="{497778D1-B5F0-443A-9BB8-8A5AA529AD62}" presName="node" presStyleLbl="node1" presStyleIdx="0" presStyleCnt="7" custScaleX="161051" custScaleY="161051">
        <dgm:presLayoutVars>
          <dgm:bulletEnabled val="1"/>
        </dgm:presLayoutVars>
      </dgm:prSet>
      <dgm:spPr/>
    </dgm:pt>
    <dgm:pt modelId="{F6B02BCD-DAF4-49D8-9013-91CA8FFAC98A}" type="pres">
      <dgm:prSet presAssocID="{3F5E3B7F-C703-4FB8-BE45-9156CE60949B}" presName="sibTrans" presStyleLbl="sibTrans2D1" presStyleIdx="0" presStyleCnt="6" custScaleX="82645" custScaleY="82645"/>
      <dgm:spPr/>
    </dgm:pt>
    <dgm:pt modelId="{F24C034C-33AA-452D-8A1C-9D388D432140}" type="pres">
      <dgm:prSet presAssocID="{3F5E3B7F-C703-4FB8-BE45-9156CE60949B}" presName="connectorText" presStyleLbl="sibTrans2D1" presStyleIdx="0" presStyleCnt="6"/>
      <dgm:spPr/>
    </dgm:pt>
    <dgm:pt modelId="{DDD10303-53EB-4C02-9697-02DB836CF488}" type="pres">
      <dgm:prSet presAssocID="{D09C4319-8B1A-4DDA-AC47-E359391A0595}" presName="node" presStyleLbl="node1" presStyleIdx="1" presStyleCnt="7" custScaleX="161051" custScaleY="161051">
        <dgm:presLayoutVars>
          <dgm:bulletEnabled val="1"/>
        </dgm:presLayoutVars>
      </dgm:prSet>
      <dgm:spPr/>
    </dgm:pt>
    <dgm:pt modelId="{CFC59094-9456-4F3B-916C-291AC585C0F1}" type="pres">
      <dgm:prSet presAssocID="{485484B8-BD8D-48F9-BF33-C391E04CCC15}" presName="sibTrans" presStyleLbl="sibTrans2D1" presStyleIdx="1" presStyleCnt="6" custScaleX="82645" custScaleY="82645"/>
      <dgm:spPr/>
    </dgm:pt>
    <dgm:pt modelId="{8AA6EEEA-2300-416F-B307-024829BBB26A}" type="pres">
      <dgm:prSet presAssocID="{485484B8-BD8D-48F9-BF33-C391E04CCC15}" presName="connectorText" presStyleLbl="sibTrans2D1" presStyleIdx="1" presStyleCnt="6"/>
      <dgm:spPr/>
    </dgm:pt>
    <dgm:pt modelId="{69CE5A7B-48F0-4F5D-876D-CC9B1B7DBCDE}" type="pres">
      <dgm:prSet presAssocID="{F594E54F-0DF3-41FA-82C3-607CB99C0201}" presName="node" presStyleLbl="node1" presStyleIdx="2" presStyleCnt="7" custScaleX="161051" custScaleY="161051">
        <dgm:presLayoutVars>
          <dgm:bulletEnabled val="1"/>
        </dgm:presLayoutVars>
      </dgm:prSet>
      <dgm:spPr/>
    </dgm:pt>
    <dgm:pt modelId="{CB9DD9B9-2D5F-4F5D-885E-9D6A23A02698}" type="pres">
      <dgm:prSet presAssocID="{29A9F83A-58B7-4E96-B6B8-8EAD92715EFD}" presName="sibTrans" presStyleLbl="sibTrans2D1" presStyleIdx="2" presStyleCnt="6" custScaleX="82645" custScaleY="82645"/>
      <dgm:spPr/>
    </dgm:pt>
    <dgm:pt modelId="{6FBEB018-FD8D-4BA5-AA15-6C6B61AA4AFC}" type="pres">
      <dgm:prSet presAssocID="{29A9F83A-58B7-4E96-B6B8-8EAD92715EFD}" presName="connectorText" presStyleLbl="sibTrans2D1" presStyleIdx="2" presStyleCnt="6"/>
      <dgm:spPr/>
    </dgm:pt>
    <dgm:pt modelId="{8C634E0F-969E-4659-86D5-E1102A229FAD}" type="pres">
      <dgm:prSet presAssocID="{228C9BCE-DEB4-4206-9CC7-9C58BDA8B847}" presName="node" presStyleLbl="node1" presStyleIdx="3" presStyleCnt="7" custScaleX="161051" custScaleY="161051">
        <dgm:presLayoutVars>
          <dgm:bulletEnabled val="1"/>
        </dgm:presLayoutVars>
      </dgm:prSet>
      <dgm:spPr/>
    </dgm:pt>
    <dgm:pt modelId="{DBEE45D5-FA95-4D7D-8178-8F6FA8389696}" type="pres">
      <dgm:prSet presAssocID="{F49522FD-9581-446B-B339-5049961720FD}" presName="sibTrans" presStyleLbl="sibTrans2D1" presStyleIdx="3" presStyleCnt="6" custScaleX="82645" custScaleY="82645"/>
      <dgm:spPr/>
    </dgm:pt>
    <dgm:pt modelId="{6498B20E-C776-494A-9142-6A62D5C7D73A}" type="pres">
      <dgm:prSet presAssocID="{F49522FD-9581-446B-B339-5049961720FD}" presName="connectorText" presStyleLbl="sibTrans2D1" presStyleIdx="3" presStyleCnt="6"/>
      <dgm:spPr/>
    </dgm:pt>
    <dgm:pt modelId="{76939926-D177-4EBE-8663-97AB6DF48F6B}" type="pres">
      <dgm:prSet presAssocID="{1B4FC8D5-D2BC-4E53-A64F-7A51111E84C3}" presName="node" presStyleLbl="node1" presStyleIdx="4" presStyleCnt="7" custScaleX="161051" custScaleY="161051">
        <dgm:presLayoutVars>
          <dgm:bulletEnabled val="1"/>
        </dgm:presLayoutVars>
      </dgm:prSet>
      <dgm:spPr/>
    </dgm:pt>
    <dgm:pt modelId="{E1485F4E-D1F0-47A6-A0E9-C73F9EBA1496}" type="pres">
      <dgm:prSet presAssocID="{FC51D991-92A5-4CE8-B69F-A17C59E1AFE6}" presName="sibTrans" presStyleLbl="sibTrans2D1" presStyleIdx="4" presStyleCnt="6" custScaleX="82645" custScaleY="82645"/>
      <dgm:spPr/>
    </dgm:pt>
    <dgm:pt modelId="{9BD6DCB6-FA68-4061-8F37-1C9D01D7D9DE}" type="pres">
      <dgm:prSet presAssocID="{FC51D991-92A5-4CE8-B69F-A17C59E1AFE6}" presName="connectorText" presStyleLbl="sibTrans2D1" presStyleIdx="4" presStyleCnt="6"/>
      <dgm:spPr/>
    </dgm:pt>
    <dgm:pt modelId="{11003F25-89DE-41E7-AD48-68519D856A07}" type="pres">
      <dgm:prSet presAssocID="{35D17443-6269-4F5D-BFF4-FD7DCD555F16}" presName="node" presStyleLbl="node1" presStyleIdx="5" presStyleCnt="7" custScaleX="161051" custScaleY="161051">
        <dgm:presLayoutVars>
          <dgm:bulletEnabled val="1"/>
        </dgm:presLayoutVars>
      </dgm:prSet>
      <dgm:spPr/>
    </dgm:pt>
    <dgm:pt modelId="{12799327-86DF-4965-8F09-103FE4D765D8}" type="pres">
      <dgm:prSet presAssocID="{31CB09A0-E08C-4BB9-87AE-B31A7D18D688}" presName="sibTrans" presStyleLbl="sibTrans2D1" presStyleIdx="5" presStyleCnt="6" custScaleX="82645" custScaleY="82645"/>
      <dgm:spPr/>
    </dgm:pt>
    <dgm:pt modelId="{A3C233EE-C119-4979-9A4B-6FBA8F2F54FA}" type="pres">
      <dgm:prSet presAssocID="{31CB09A0-E08C-4BB9-87AE-B31A7D18D688}" presName="connectorText" presStyleLbl="sibTrans2D1" presStyleIdx="5" presStyleCnt="6"/>
      <dgm:spPr/>
    </dgm:pt>
    <dgm:pt modelId="{A7B8DB5E-71B9-4AAC-AA54-9DC1733806BB}" type="pres">
      <dgm:prSet presAssocID="{1FE34027-5170-489B-9DEC-2EF3E5804B56}" presName="node" presStyleLbl="node1" presStyleIdx="6" presStyleCnt="7" custScaleX="161051" custScaleY="161051">
        <dgm:presLayoutVars>
          <dgm:bulletEnabled val="1"/>
        </dgm:presLayoutVars>
      </dgm:prSet>
      <dgm:spPr/>
    </dgm:pt>
  </dgm:ptLst>
  <dgm:cxnLst>
    <dgm:cxn modelId="{26CBF70D-25C3-4DF4-A977-A91C8896E750}" srcId="{BB4CF9E4-C653-46CC-BA59-9127CA78AFC0}" destId="{35D17443-6269-4F5D-BFF4-FD7DCD555F16}" srcOrd="5" destOrd="0" parTransId="{D29C3AE5-4D5B-4FCD-9B99-08A33CEAD376}" sibTransId="{31CB09A0-E08C-4BB9-87AE-B31A7D18D688}"/>
    <dgm:cxn modelId="{1F14DA0F-BB99-4DC9-AB47-BDABDA909EEC}" type="presOf" srcId="{29A9F83A-58B7-4E96-B6B8-8EAD92715EFD}" destId="{6FBEB018-FD8D-4BA5-AA15-6C6B61AA4AFC}" srcOrd="1" destOrd="0" presId="urn:microsoft.com/office/officeart/2005/8/layout/process5"/>
    <dgm:cxn modelId="{0D2BC113-E639-4648-9D6E-1FBEAEFA8CBC}" type="presOf" srcId="{3F5E3B7F-C703-4FB8-BE45-9156CE60949B}" destId="{F6B02BCD-DAF4-49D8-9013-91CA8FFAC98A}" srcOrd="0" destOrd="0" presId="urn:microsoft.com/office/officeart/2005/8/layout/process5"/>
    <dgm:cxn modelId="{8C86E330-8F16-4354-B861-389A0D99DBA7}" type="presOf" srcId="{F594E54F-0DF3-41FA-82C3-607CB99C0201}" destId="{69CE5A7B-48F0-4F5D-876D-CC9B1B7DBCDE}" srcOrd="0" destOrd="0" presId="urn:microsoft.com/office/officeart/2005/8/layout/process5"/>
    <dgm:cxn modelId="{F81F7D33-D851-4319-BE4E-C4D30419C020}" type="presOf" srcId="{F49522FD-9581-446B-B339-5049961720FD}" destId="{DBEE45D5-FA95-4D7D-8178-8F6FA8389696}" srcOrd="0" destOrd="0" presId="urn:microsoft.com/office/officeart/2005/8/layout/process5"/>
    <dgm:cxn modelId="{10D03534-D7B8-4722-90F2-F618C7C1E845}" type="presOf" srcId="{FC51D991-92A5-4CE8-B69F-A17C59E1AFE6}" destId="{E1485F4E-D1F0-47A6-A0E9-C73F9EBA1496}" srcOrd="0" destOrd="0" presId="urn:microsoft.com/office/officeart/2005/8/layout/process5"/>
    <dgm:cxn modelId="{0ECDFC5C-1577-4A04-89A8-7C49C4044FAE}" type="presOf" srcId="{485484B8-BD8D-48F9-BF33-C391E04CCC15}" destId="{8AA6EEEA-2300-416F-B307-024829BBB26A}" srcOrd="1" destOrd="0" presId="urn:microsoft.com/office/officeart/2005/8/layout/process5"/>
    <dgm:cxn modelId="{07C1E162-25B7-49D1-B0E0-ECFCBEF2DAF7}" type="presOf" srcId="{35D17443-6269-4F5D-BFF4-FD7DCD555F16}" destId="{11003F25-89DE-41E7-AD48-68519D856A07}" srcOrd="0" destOrd="0" presId="urn:microsoft.com/office/officeart/2005/8/layout/process5"/>
    <dgm:cxn modelId="{B4091E6C-BC4B-46DB-9A37-8D3E41CA9FE2}" type="presOf" srcId="{31CB09A0-E08C-4BB9-87AE-B31A7D18D688}" destId="{A3C233EE-C119-4979-9A4B-6FBA8F2F54FA}" srcOrd="1" destOrd="0" presId="urn:microsoft.com/office/officeart/2005/8/layout/process5"/>
    <dgm:cxn modelId="{4C007A6D-02EB-4515-B1E3-E753908D6014}" srcId="{BB4CF9E4-C653-46CC-BA59-9127CA78AFC0}" destId="{F594E54F-0DF3-41FA-82C3-607CB99C0201}" srcOrd="2" destOrd="0" parTransId="{F8AAA13B-5159-4197-BE2D-CB836F70D49E}" sibTransId="{29A9F83A-58B7-4E96-B6B8-8EAD92715EFD}"/>
    <dgm:cxn modelId="{0FB9E65A-7C48-41CD-99BD-43F4F76E972B}" type="presOf" srcId="{BB4CF9E4-C653-46CC-BA59-9127CA78AFC0}" destId="{EBF78C41-9950-40BB-9A89-E519681E40E3}" srcOrd="0" destOrd="0" presId="urn:microsoft.com/office/officeart/2005/8/layout/process5"/>
    <dgm:cxn modelId="{0D0D2E81-0090-48DA-B8DF-ECF2017A9EAD}" srcId="{BB4CF9E4-C653-46CC-BA59-9127CA78AFC0}" destId="{1B4FC8D5-D2BC-4E53-A64F-7A51111E84C3}" srcOrd="4" destOrd="0" parTransId="{B1559DB8-933A-41D1-B411-669A4578976D}" sibTransId="{FC51D991-92A5-4CE8-B69F-A17C59E1AFE6}"/>
    <dgm:cxn modelId="{0C372E81-A265-4EA6-833B-79E9791FBF3A}" srcId="{BB4CF9E4-C653-46CC-BA59-9127CA78AFC0}" destId="{497778D1-B5F0-443A-9BB8-8A5AA529AD62}" srcOrd="0" destOrd="0" parTransId="{6C5F8D96-727D-4C7D-A891-5DCC8CDFFA07}" sibTransId="{3F5E3B7F-C703-4FB8-BE45-9156CE60949B}"/>
    <dgm:cxn modelId="{F36C1E8D-D3CF-447C-BDCB-C6738FB8418A}" type="presOf" srcId="{FC51D991-92A5-4CE8-B69F-A17C59E1AFE6}" destId="{9BD6DCB6-FA68-4061-8F37-1C9D01D7D9DE}" srcOrd="1" destOrd="0" presId="urn:microsoft.com/office/officeart/2005/8/layout/process5"/>
    <dgm:cxn modelId="{96BD3492-C53B-478B-995B-64AEC967940B}" srcId="{BB4CF9E4-C653-46CC-BA59-9127CA78AFC0}" destId="{228C9BCE-DEB4-4206-9CC7-9C58BDA8B847}" srcOrd="3" destOrd="0" parTransId="{656635C3-7B2C-4045-91D5-CBFA14169054}" sibTransId="{F49522FD-9581-446B-B339-5049961720FD}"/>
    <dgm:cxn modelId="{674DD3B1-FB56-40F7-9A53-34B4D44F86C4}" type="presOf" srcId="{1B4FC8D5-D2BC-4E53-A64F-7A51111E84C3}" destId="{76939926-D177-4EBE-8663-97AB6DF48F6B}" srcOrd="0" destOrd="0" presId="urn:microsoft.com/office/officeart/2005/8/layout/process5"/>
    <dgm:cxn modelId="{6B363DB6-4349-48A8-8A40-8303FB900290}" type="presOf" srcId="{D09C4319-8B1A-4DDA-AC47-E359391A0595}" destId="{DDD10303-53EB-4C02-9697-02DB836CF488}" srcOrd="0" destOrd="0" presId="urn:microsoft.com/office/officeart/2005/8/layout/process5"/>
    <dgm:cxn modelId="{8B46EBC0-5A13-4E02-9EE4-E2363314E896}" type="presOf" srcId="{31CB09A0-E08C-4BB9-87AE-B31A7D18D688}" destId="{12799327-86DF-4965-8F09-103FE4D765D8}" srcOrd="0" destOrd="0" presId="urn:microsoft.com/office/officeart/2005/8/layout/process5"/>
    <dgm:cxn modelId="{571588DA-2552-49A9-A440-407F35BEE463}" srcId="{BB4CF9E4-C653-46CC-BA59-9127CA78AFC0}" destId="{D09C4319-8B1A-4DDA-AC47-E359391A0595}" srcOrd="1" destOrd="0" parTransId="{59A11ABC-972D-4C83-92AA-0BECB80D9C52}" sibTransId="{485484B8-BD8D-48F9-BF33-C391E04CCC15}"/>
    <dgm:cxn modelId="{2202B8ED-9B8A-4906-AE6C-E5DC1F7032A5}" type="presOf" srcId="{228C9BCE-DEB4-4206-9CC7-9C58BDA8B847}" destId="{8C634E0F-969E-4659-86D5-E1102A229FAD}" srcOrd="0" destOrd="0" presId="urn:microsoft.com/office/officeart/2005/8/layout/process5"/>
    <dgm:cxn modelId="{6DA317EE-580E-4025-BEF7-8C63B2AA1B96}" srcId="{BB4CF9E4-C653-46CC-BA59-9127CA78AFC0}" destId="{1FE34027-5170-489B-9DEC-2EF3E5804B56}" srcOrd="6" destOrd="0" parTransId="{2E1D2504-ADC8-4825-BD97-62F1E79D4777}" sibTransId="{BAE11369-6FE5-4473-8B92-9FED06D83686}"/>
    <dgm:cxn modelId="{920981EF-03B0-495F-86E9-5C8552E9322A}" type="presOf" srcId="{3F5E3B7F-C703-4FB8-BE45-9156CE60949B}" destId="{F24C034C-33AA-452D-8A1C-9D388D432140}" srcOrd="1" destOrd="0" presId="urn:microsoft.com/office/officeart/2005/8/layout/process5"/>
    <dgm:cxn modelId="{1A9EDCF3-9605-4093-BF4E-DFA149DA85D8}" type="presOf" srcId="{29A9F83A-58B7-4E96-B6B8-8EAD92715EFD}" destId="{CB9DD9B9-2D5F-4F5D-885E-9D6A23A02698}" srcOrd="0" destOrd="0" presId="urn:microsoft.com/office/officeart/2005/8/layout/process5"/>
    <dgm:cxn modelId="{C6FB99FA-91BE-4448-8B00-744BDB7F05B6}" type="presOf" srcId="{1FE34027-5170-489B-9DEC-2EF3E5804B56}" destId="{A7B8DB5E-71B9-4AAC-AA54-9DC1733806BB}" srcOrd="0" destOrd="0" presId="urn:microsoft.com/office/officeart/2005/8/layout/process5"/>
    <dgm:cxn modelId="{9F8A21FE-5243-4133-844A-DCEE2107E73B}" type="presOf" srcId="{F49522FD-9581-446B-B339-5049961720FD}" destId="{6498B20E-C776-494A-9142-6A62D5C7D73A}" srcOrd="1" destOrd="0" presId="urn:microsoft.com/office/officeart/2005/8/layout/process5"/>
    <dgm:cxn modelId="{A9F67DFF-9C2B-4318-90ED-DA93E88829F5}" type="presOf" srcId="{485484B8-BD8D-48F9-BF33-C391E04CCC15}" destId="{CFC59094-9456-4F3B-916C-291AC585C0F1}" srcOrd="0" destOrd="0" presId="urn:microsoft.com/office/officeart/2005/8/layout/process5"/>
    <dgm:cxn modelId="{E407C8FF-36E9-4125-9F80-CC442D217480}" type="presOf" srcId="{497778D1-B5F0-443A-9BB8-8A5AA529AD62}" destId="{BEDACE1A-069B-4E8C-94D7-3305724A026F}" srcOrd="0" destOrd="0" presId="urn:microsoft.com/office/officeart/2005/8/layout/process5"/>
    <dgm:cxn modelId="{ABCC632E-B387-4465-9F38-2ACF5E6A9165}" type="presParOf" srcId="{EBF78C41-9950-40BB-9A89-E519681E40E3}" destId="{BEDACE1A-069B-4E8C-94D7-3305724A026F}" srcOrd="0" destOrd="0" presId="urn:microsoft.com/office/officeart/2005/8/layout/process5"/>
    <dgm:cxn modelId="{904CEAC2-547F-4F6C-AA77-20DD2B240159}" type="presParOf" srcId="{EBF78C41-9950-40BB-9A89-E519681E40E3}" destId="{F6B02BCD-DAF4-49D8-9013-91CA8FFAC98A}" srcOrd="1" destOrd="0" presId="urn:microsoft.com/office/officeart/2005/8/layout/process5"/>
    <dgm:cxn modelId="{EB066F7B-D8BE-457E-AD1F-D376EA0A913D}" type="presParOf" srcId="{F6B02BCD-DAF4-49D8-9013-91CA8FFAC98A}" destId="{F24C034C-33AA-452D-8A1C-9D388D432140}" srcOrd="0" destOrd="0" presId="urn:microsoft.com/office/officeart/2005/8/layout/process5"/>
    <dgm:cxn modelId="{E2659336-2656-451B-9AE5-DCC099A222F0}" type="presParOf" srcId="{EBF78C41-9950-40BB-9A89-E519681E40E3}" destId="{DDD10303-53EB-4C02-9697-02DB836CF488}" srcOrd="2" destOrd="0" presId="urn:microsoft.com/office/officeart/2005/8/layout/process5"/>
    <dgm:cxn modelId="{97876469-1B8F-45A7-9EDD-B92D676B20AD}" type="presParOf" srcId="{EBF78C41-9950-40BB-9A89-E519681E40E3}" destId="{CFC59094-9456-4F3B-916C-291AC585C0F1}" srcOrd="3" destOrd="0" presId="urn:microsoft.com/office/officeart/2005/8/layout/process5"/>
    <dgm:cxn modelId="{71915004-6D08-4902-B6FF-60487C7ACA61}" type="presParOf" srcId="{CFC59094-9456-4F3B-916C-291AC585C0F1}" destId="{8AA6EEEA-2300-416F-B307-024829BBB26A}" srcOrd="0" destOrd="0" presId="urn:microsoft.com/office/officeart/2005/8/layout/process5"/>
    <dgm:cxn modelId="{B4DFF9A2-8172-4507-A703-011943AD5151}" type="presParOf" srcId="{EBF78C41-9950-40BB-9A89-E519681E40E3}" destId="{69CE5A7B-48F0-4F5D-876D-CC9B1B7DBCDE}" srcOrd="4" destOrd="0" presId="urn:microsoft.com/office/officeart/2005/8/layout/process5"/>
    <dgm:cxn modelId="{110FDB4A-E7BD-498A-90CC-76C594A9C328}" type="presParOf" srcId="{EBF78C41-9950-40BB-9A89-E519681E40E3}" destId="{CB9DD9B9-2D5F-4F5D-885E-9D6A23A02698}" srcOrd="5" destOrd="0" presId="urn:microsoft.com/office/officeart/2005/8/layout/process5"/>
    <dgm:cxn modelId="{EF471F4E-CFFC-4EF9-B210-13BB56638D9C}" type="presParOf" srcId="{CB9DD9B9-2D5F-4F5D-885E-9D6A23A02698}" destId="{6FBEB018-FD8D-4BA5-AA15-6C6B61AA4AFC}" srcOrd="0" destOrd="0" presId="urn:microsoft.com/office/officeart/2005/8/layout/process5"/>
    <dgm:cxn modelId="{B6845F7E-DBCA-4724-9375-8476DDA2A794}" type="presParOf" srcId="{EBF78C41-9950-40BB-9A89-E519681E40E3}" destId="{8C634E0F-969E-4659-86D5-E1102A229FAD}" srcOrd="6" destOrd="0" presId="urn:microsoft.com/office/officeart/2005/8/layout/process5"/>
    <dgm:cxn modelId="{529BBDF2-4073-4C0B-9AD8-FEE993AEDCFF}" type="presParOf" srcId="{EBF78C41-9950-40BB-9A89-E519681E40E3}" destId="{DBEE45D5-FA95-4D7D-8178-8F6FA8389696}" srcOrd="7" destOrd="0" presId="urn:microsoft.com/office/officeart/2005/8/layout/process5"/>
    <dgm:cxn modelId="{A7959F02-BDD8-4C7A-85F4-B9A15855F3C0}" type="presParOf" srcId="{DBEE45D5-FA95-4D7D-8178-8F6FA8389696}" destId="{6498B20E-C776-494A-9142-6A62D5C7D73A}" srcOrd="0" destOrd="0" presId="urn:microsoft.com/office/officeart/2005/8/layout/process5"/>
    <dgm:cxn modelId="{B65CAD49-4284-4B30-90FC-D95D83095F68}" type="presParOf" srcId="{EBF78C41-9950-40BB-9A89-E519681E40E3}" destId="{76939926-D177-4EBE-8663-97AB6DF48F6B}" srcOrd="8" destOrd="0" presId="urn:microsoft.com/office/officeart/2005/8/layout/process5"/>
    <dgm:cxn modelId="{02AEC8EF-AEE3-4C08-8E67-C72452C1B8BB}" type="presParOf" srcId="{EBF78C41-9950-40BB-9A89-E519681E40E3}" destId="{E1485F4E-D1F0-47A6-A0E9-C73F9EBA1496}" srcOrd="9" destOrd="0" presId="urn:microsoft.com/office/officeart/2005/8/layout/process5"/>
    <dgm:cxn modelId="{1344768B-F837-462A-AC6B-5E59B7A843C4}" type="presParOf" srcId="{E1485F4E-D1F0-47A6-A0E9-C73F9EBA1496}" destId="{9BD6DCB6-FA68-4061-8F37-1C9D01D7D9DE}" srcOrd="0" destOrd="0" presId="urn:microsoft.com/office/officeart/2005/8/layout/process5"/>
    <dgm:cxn modelId="{F28672D9-5ACB-4594-B212-116EF95FF890}" type="presParOf" srcId="{EBF78C41-9950-40BB-9A89-E519681E40E3}" destId="{11003F25-89DE-41E7-AD48-68519D856A07}" srcOrd="10" destOrd="0" presId="urn:microsoft.com/office/officeart/2005/8/layout/process5"/>
    <dgm:cxn modelId="{CC342D2F-E9BF-4930-8C6B-574DC5D2D02A}" type="presParOf" srcId="{EBF78C41-9950-40BB-9A89-E519681E40E3}" destId="{12799327-86DF-4965-8F09-103FE4D765D8}" srcOrd="11" destOrd="0" presId="urn:microsoft.com/office/officeart/2005/8/layout/process5"/>
    <dgm:cxn modelId="{301341C9-FBAB-4672-8AF4-8B26C796D2D4}" type="presParOf" srcId="{12799327-86DF-4965-8F09-103FE4D765D8}" destId="{A3C233EE-C119-4979-9A4B-6FBA8F2F54FA}" srcOrd="0" destOrd="0" presId="urn:microsoft.com/office/officeart/2005/8/layout/process5"/>
    <dgm:cxn modelId="{FA6184F0-5A8C-4CC9-AAEC-CFCD8720DADC}" type="presParOf" srcId="{EBF78C41-9950-40BB-9A89-E519681E40E3}" destId="{A7B8DB5E-71B9-4AAC-AA54-9DC1733806BB}"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ACE1A-069B-4E8C-94D7-3305724A026F}">
      <dsp:nvSpPr>
        <dsp:cNvPr id="0" name=""/>
        <dsp:cNvSpPr/>
      </dsp:nvSpPr>
      <dsp:spPr>
        <a:xfrm>
          <a:off x="653380" y="3968"/>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Applicant meets with City Teammates to review application requirements</a:t>
          </a:r>
        </a:p>
      </dsp:txBody>
      <dsp:txXfrm>
        <a:off x="691734" y="42322"/>
        <a:ext cx="2105796" cy="1232794"/>
      </dsp:txXfrm>
    </dsp:sp>
    <dsp:sp modelId="{F6B02BCD-DAF4-49D8-9013-91CA8FFAC98A}">
      <dsp:nvSpPr>
        <dsp:cNvPr id="0" name=""/>
        <dsp:cNvSpPr/>
      </dsp:nvSpPr>
      <dsp:spPr>
        <a:xfrm>
          <a:off x="2980069" y="519842"/>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80069" y="575393"/>
        <a:ext cx="166204" cy="166651"/>
      </dsp:txXfrm>
    </dsp:sp>
    <dsp:sp modelId="{DDD10303-53EB-4C02-9697-02DB836CF488}">
      <dsp:nvSpPr>
        <dsp:cNvPr id="0" name=""/>
        <dsp:cNvSpPr/>
      </dsp:nvSpPr>
      <dsp:spPr>
        <a:xfrm>
          <a:off x="3377949" y="3968"/>
          <a:ext cx="2182504" cy="1309502"/>
        </a:xfrm>
        <a:prstGeom prst="roundRect">
          <a:avLst>
            <a:gd name="adj" fmla="val 10000"/>
          </a:avLst>
        </a:prstGeom>
        <a:solidFill>
          <a:srgbClr val="EFD580"/>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GET INVOLVED: </a:t>
          </a:r>
        </a:p>
        <a:p>
          <a:pPr marL="0" lvl="0" indent="0" algn="ctr" defTabSz="666750">
            <a:lnSpc>
              <a:spcPct val="90000"/>
            </a:lnSpc>
            <a:spcBef>
              <a:spcPct val="0"/>
            </a:spcBef>
            <a:spcAft>
              <a:spcPct val="35000"/>
            </a:spcAft>
            <a:buNone/>
          </a:pPr>
          <a:r>
            <a:rPr lang="en-US" sz="1500" b="1" kern="1200" dirty="0">
              <a:solidFill>
                <a:schemeClr val="tx1"/>
              </a:solidFill>
            </a:rPr>
            <a:t>Attend Applicant-hosted Neighborhood Information Meeting</a:t>
          </a:r>
        </a:p>
      </dsp:txBody>
      <dsp:txXfrm>
        <a:off x="3416303" y="42322"/>
        <a:ext cx="2105796" cy="1232794"/>
      </dsp:txXfrm>
    </dsp:sp>
    <dsp:sp modelId="{CFC59094-9456-4F3B-916C-291AC585C0F1}">
      <dsp:nvSpPr>
        <dsp:cNvPr id="0" name=""/>
        <dsp:cNvSpPr/>
      </dsp:nvSpPr>
      <dsp:spPr>
        <a:xfrm>
          <a:off x="5704638" y="519842"/>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4638" y="575393"/>
        <a:ext cx="166204" cy="166651"/>
      </dsp:txXfrm>
    </dsp:sp>
    <dsp:sp modelId="{69CE5A7B-48F0-4F5D-876D-CC9B1B7DBCDE}">
      <dsp:nvSpPr>
        <dsp:cNvPr id="0" name=""/>
        <dsp:cNvSpPr/>
      </dsp:nvSpPr>
      <dsp:spPr>
        <a:xfrm>
          <a:off x="6102519" y="3968"/>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Applicant submits Development Application within 30 days of Neighborhood Information Meeting</a:t>
          </a:r>
        </a:p>
      </dsp:txBody>
      <dsp:txXfrm>
        <a:off x="6140873" y="42322"/>
        <a:ext cx="2105796" cy="1232794"/>
      </dsp:txXfrm>
    </dsp:sp>
    <dsp:sp modelId="{CB9DD9B9-2D5F-4F5D-885E-9D6A23A02698}">
      <dsp:nvSpPr>
        <dsp:cNvPr id="0" name=""/>
        <dsp:cNvSpPr/>
      </dsp:nvSpPr>
      <dsp:spPr>
        <a:xfrm rot="5400000">
          <a:off x="7075054" y="1437495"/>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7110446" y="1457654"/>
        <a:ext cx="166651" cy="166204"/>
      </dsp:txXfrm>
    </dsp:sp>
    <dsp:sp modelId="{8C634E0F-969E-4659-86D5-E1102A229FAD}">
      <dsp:nvSpPr>
        <dsp:cNvPr id="0" name=""/>
        <dsp:cNvSpPr/>
      </dsp:nvSpPr>
      <dsp:spPr>
        <a:xfrm>
          <a:off x="6102519" y="1855535"/>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Full Application Review by City, County, &amp; State departments within 14 days of receiving application</a:t>
          </a:r>
        </a:p>
      </dsp:txBody>
      <dsp:txXfrm>
        <a:off x="6140873" y="1893889"/>
        <a:ext cx="2105796" cy="1232794"/>
      </dsp:txXfrm>
    </dsp:sp>
    <dsp:sp modelId="{DBEE45D5-FA95-4D7D-8178-8F6FA8389696}">
      <dsp:nvSpPr>
        <dsp:cNvPr id="0" name=""/>
        <dsp:cNvSpPr/>
      </dsp:nvSpPr>
      <dsp:spPr>
        <a:xfrm rot="10800000">
          <a:off x="5720900" y="2371410"/>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792130" y="2426961"/>
        <a:ext cx="166204" cy="166651"/>
      </dsp:txXfrm>
    </dsp:sp>
    <dsp:sp modelId="{76939926-D177-4EBE-8663-97AB6DF48F6B}">
      <dsp:nvSpPr>
        <dsp:cNvPr id="0" name=""/>
        <dsp:cNvSpPr/>
      </dsp:nvSpPr>
      <dsp:spPr>
        <a:xfrm>
          <a:off x="3377949" y="1855535"/>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If application meets all requirements, application is approved</a:t>
          </a:r>
        </a:p>
      </dsp:txBody>
      <dsp:txXfrm>
        <a:off x="3416303" y="1893889"/>
        <a:ext cx="2105796" cy="1232794"/>
      </dsp:txXfrm>
    </dsp:sp>
    <dsp:sp modelId="{E1485F4E-D1F0-47A6-A0E9-C73F9EBA1496}">
      <dsp:nvSpPr>
        <dsp:cNvPr id="0" name=""/>
        <dsp:cNvSpPr/>
      </dsp:nvSpPr>
      <dsp:spPr>
        <a:xfrm rot="10800000">
          <a:off x="2996330" y="2371410"/>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067560" y="2426961"/>
        <a:ext cx="166204" cy="166651"/>
      </dsp:txXfrm>
    </dsp:sp>
    <dsp:sp modelId="{11003F25-89DE-41E7-AD48-68519D856A07}">
      <dsp:nvSpPr>
        <dsp:cNvPr id="0" name=""/>
        <dsp:cNvSpPr/>
      </dsp:nvSpPr>
      <dsp:spPr>
        <a:xfrm>
          <a:off x="653380" y="1855535"/>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Applicant completes other required applications &amp; sign-offs (i.e. building permit, grading permit, etc.)</a:t>
          </a:r>
        </a:p>
      </dsp:txBody>
      <dsp:txXfrm>
        <a:off x="691734" y="1893889"/>
        <a:ext cx="2105796" cy="1232794"/>
      </dsp:txXfrm>
    </dsp:sp>
    <dsp:sp modelId="{12799327-86DF-4965-8F09-103FE4D765D8}">
      <dsp:nvSpPr>
        <dsp:cNvPr id="0" name=""/>
        <dsp:cNvSpPr/>
      </dsp:nvSpPr>
      <dsp:spPr>
        <a:xfrm rot="5400000">
          <a:off x="1625915" y="3289063"/>
          <a:ext cx="237434" cy="277753"/>
        </a:xfrm>
        <a:prstGeom prst="rightArrow">
          <a:avLst>
            <a:gd name="adj1" fmla="val 60000"/>
            <a:gd name="adj2" fmla="val 50000"/>
          </a:avLst>
        </a:prstGeom>
        <a:solidFill>
          <a:srgbClr val="A5BAC9"/>
        </a:solidFill>
        <a:ln w="19050">
          <a:solidFill>
            <a:srgbClr val="00586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661307" y="3309222"/>
        <a:ext cx="166651" cy="166204"/>
      </dsp:txXfrm>
    </dsp:sp>
    <dsp:sp modelId="{A7B8DB5E-71B9-4AAC-AA54-9DC1733806BB}">
      <dsp:nvSpPr>
        <dsp:cNvPr id="0" name=""/>
        <dsp:cNvSpPr/>
      </dsp:nvSpPr>
      <dsp:spPr>
        <a:xfrm>
          <a:off x="653380" y="3707103"/>
          <a:ext cx="2182504" cy="1309502"/>
        </a:xfrm>
        <a:prstGeom prst="roundRect">
          <a:avLst>
            <a:gd name="adj" fmla="val 10000"/>
          </a:avLst>
        </a:prstGeom>
        <a:solidFill>
          <a:srgbClr val="A5BAC9"/>
        </a:solidFill>
        <a:ln w="19050" cap="flat" cmpd="sng" algn="ctr">
          <a:solidFill>
            <a:srgbClr val="00586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Applicant proceeds with Project</a:t>
          </a:r>
        </a:p>
      </dsp:txBody>
      <dsp:txXfrm>
        <a:off x="691734" y="3745457"/>
        <a:ext cx="2105796" cy="12327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6EDFE8-6AAF-42D1-AD32-5464C6D9605A}"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114582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195293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0530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EDFE8-6AAF-42D1-AD32-5464C6D9605A}"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680515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6EDFE8-6AAF-42D1-AD32-5464C6D9605A}"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953547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6EDFE8-6AAF-42D1-AD32-5464C6D9605A}"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85817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6EDFE8-6AAF-42D1-AD32-5464C6D9605A}"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28686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6EDFE8-6AAF-42D1-AD32-5464C6D9605A}"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421418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EDFE8-6AAF-42D1-AD32-5464C6D9605A}"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201285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6EDFE8-6AAF-42D1-AD32-5464C6D9605A}"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48779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6EDFE8-6AAF-42D1-AD32-5464C6D9605A}"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B8A0F-D1D2-45A2-B2A6-213DDB1E1BAA}" type="slidenum">
              <a:rPr lang="en-US" smtClean="0"/>
              <a:t>‹#›</a:t>
            </a:fld>
            <a:endParaRPr lang="en-US"/>
          </a:p>
        </p:txBody>
      </p:sp>
    </p:spTree>
    <p:extLst>
      <p:ext uri="{BB962C8B-B14F-4D97-AF65-F5344CB8AC3E}">
        <p14:creationId xmlns:p14="http://schemas.microsoft.com/office/powerpoint/2010/main" val="394112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EDFE8-6AAF-42D1-AD32-5464C6D9605A}" type="datetimeFigureOut">
              <a:rPr lang="en-US" smtClean="0"/>
              <a:t>4/8/2023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B8A0F-D1D2-45A2-B2A6-213DDB1E1BAA}" type="slidenum">
              <a:rPr lang="en-US" smtClean="0"/>
              <a:t>‹#›</a:t>
            </a:fld>
            <a:endParaRPr lang="en-US"/>
          </a:p>
        </p:txBody>
      </p:sp>
    </p:spTree>
    <p:extLst>
      <p:ext uri="{BB962C8B-B14F-4D97-AF65-F5344CB8AC3E}">
        <p14:creationId xmlns:p14="http://schemas.microsoft.com/office/powerpoint/2010/main" val="1287028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communitydevelopment@rochestermn.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Proton Therapy Expansion</a:t>
            </a:r>
          </a:p>
        </p:txBody>
      </p:sp>
      <p:sp>
        <p:nvSpPr>
          <p:cNvPr id="3" name="Subtitle 2"/>
          <p:cNvSpPr>
            <a:spLocks noGrp="1"/>
          </p:cNvSpPr>
          <p:nvPr>
            <p:ph type="subTitle" idx="1"/>
          </p:nvPr>
        </p:nvSpPr>
        <p:spPr/>
        <p:txBody>
          <a:bodyPr/>
          <a:lstStyle/>
          <a:p>
            <a:r>
              <a:rPr lang="en-US" dirty="0"/>
              <a:t>Mayo Clinic</a:t>
            </a:r>
          </a:p>
          <a:p>
            <a:r>
              <a:rPr lang="en-US" dirty="0"/>
              <a:t>4.18.23</a:t>
            </a:r>
          </a:p>
          <a:p>
            <a:endParaRPr lang="en-US" dirty="0"/>
          </a:p>
        </p:txBody>
      </p:sp>
    </p:spTree>
    <p:extLst>
      <p:ext uri="{BB962C8B-B14F-4D97-AF65-F5344CB8AC3E}">
        <p14:creationId xmlns:p14="http://schemas.microsoft.com/office/powerpoint/2010/main" val="210222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C04949-6F6B-632F-F3C7-122CDD4906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41" t="42834" r="32445" b="10243"/>
          <a:stretch/>
        </p:blipFill>
        <p:spPr>
          <a:xfrm>
            <a:off x="4390768" y="1558637"/>
            <a:ext cx="7571278" cy="4773512"/>
          </a:xfrm>
          <a:prstGeom prst="rect">
            <a:avLst/>
          </a:prstGeom>
        </p:spPr>
      </p:pic>
      <p:sp>
        <p:nvSpPr>
          <p:cNvPr id="2" name="Title 1"/>
          <p:cNvSpPr>
            <a:spLocks noGrp="1"/>
          </p:cNvSpPr>
          <p:nvPr>
            <p:ph type="title"/>
          </p:nvPr>
        </p:nvSpPr>
        <p:spPr>
          <a:xfrm>
            <a:off x="839788" y="987425"/>
            <a:ext cx="3932237" cy="571212"/>
          </a:xfrm>
        </p:spPr>
        <p:txBody>
          <a:bodyPr/>
          <a:lstStyle/>
          <a:p>
            <a:r>
              <a:rPr lang="en-US" b="1" dirty="0"/>
              <a:t>Site Lighting Plan</a:t>
            </a:r>
          </a:p>
        </p:txBody>
      </p:sp>
      <p:sp>
        <p:nvSpPr>
          <p:cNvPr id="9" name="Text Placeholder 3">
            <a:extLst>
              <a:ext uri="{FF2B5EF4-FFF2-40B4-BE49-F238E27FC236}">
                <a16:creationId xmlns:a16="http://schemas.microsoft.com/office/drawing/2014/main" id="{44C21484-4F85-A577-AF69-0DA2FAE0B1CD}"/>
              </a:ext>
            </a:extLst>
          </p:cNvPr>
          <p:cNvSpPr>
            <a:spLocks noGrp="1"/>
          </p:cNvSpPr>
          <p:nvPr>
            <p:ph type="body" sz="half" idx="2"/>
          </p:nvPr>
        </p:nvSpPr>
        <p:spPr>
          <a:xfrm>
            <a:off x="839788" y="1558637"/>
            <a:ext cx="3414712" cy="4310351"/>
          </a:xfrm>
        </p:spPr>
        <p:txBody>
          <a:bodyPr>
            <a:normAutofit/>
          </a:bodyPr>
          <a:lstStyle/>
          <a:p>
            <a:pPr marR="0" algn="l" rtl="0"/>
            <a:endParaRPr lang="en-US" b="1" i="0" u="none" strike="noStrike" baseline="30000" dirty="0">
              <a:solidFill>
                <a:srgbClr val="000000"/>
              </a:solidFill>
            </a:endParaRPr>
          </a:p>
          <a:p>
            <a:pPr marR="0" algn="l" rtl="0"/>
            <a:r>
              <a:rPr lang="en-US" sz="1800" b="1" i="0" u="none" strike="noStrike" baseline="30000" dirty="0">
                <a:solidFill>
                  <a:srgbClr val="000000"/>
                </a:solidFill>
              </a:rPr>
              <a:t>Exterior Lighting </a:t>
            </a:r>
          </a:p>
          <a:p>
            <a:pPr marR="0" algn="l" rtl="0"/>
            <a:r>
              <a:rPr lang="en-US" sz="1400" b="1" baseline="30000" dirty="0">
                <a:solidFill>
                  <a:srgbClr val="000000"/>
                </a:solidFill>
              </a:rPr>
              <a:t>	</a:t>
            </a:r>
            <a:r>
              <a:rPr lang="en-US" sz="1400" b="0" i="0" u="none" strike="noStrike" baseline="30000" dirty="0">
                <a:solidFill>
                  <a:srgbClr val="000000"/>
                </a:solidFill>
              </a:rPr>
              <a:t>•</a:t>
            </a:r>
            <a:r>
              <a:rPr lang="en-US" sz="1400" baseline="30000" dirty="0">
                <a:solidFill>
                  <a:srgbClr val="000000"/>
                </a:solidFill>
              </a:rPr>
              <a:t> </a:t>
            </a:r>
            <a:r>
              <a:rPr lang="en-US" sz="1400" b="0" i="0" u="none" strike="noStrike" baseline="30000" dirty="0">
                <a:solidFill>
                  <a:srgbClr val="000000"/>
                </a:solidFill>
              </a:rPr>
              <a:t>On-site or building mounted pedestrian-	oriented lighting will be provided to comply 	with the requirements.</a:t>
            </a:r>
          </a:p>
          <a:p>
            <a:pPr marR="0" algn="l" rtl="0"/>
            <a:r>
              <a:rPr lang="en-US" sz="1400" b="0" i="0" u="none" strike="noStrike" baseline="30000" dirty="0">
                <a:solidFill>
                  <a:srgbClr val="000000"/>
                </a:solidFill>
              </a:rPr>
              <a:t>	• Lighting to be designed to minimize light 	pollution &amp; maintain nighttime safety</a:t>
            </a:r>
          </a:p>
          <a:p>
            <a:pPr marR="0" algn="l" rtl="0"/>
            <a:r>
              <a:rPr lang="en-US" sz="1400" b="0" i="0" u="none" strike="noStrike" baseline="30000" dirty="0">
                <a:solidFill>
                  <a:srgbClr val="000000"/>
                </a:solidFill>
              </a:rPr>
              <a:t>	• Proposed Fixtures</a:t>
            </a:r>
          </a:p>
          <a:p>
            <a:pPr marR="0" algn="l" rtl="0">
              <a:lnSpc>
                <a:spcPct val="100000"/>
              </a:lnSpc>
              <a:spcBef>
                <a:spcPts val="0"/>
              </a:spcBef>
            </a:pPr>
            <a:r>
              <a:rPr lang="en-US" sz="1400" baseline="30000" dirty="0">
                <a:solidFill>
                  <a:srgbClr val="000000"/>
                </a:solidFill>
              </a:rPr>
              <a:t>		</a:t>
            </a:r>
            <a:r>
              <a:rPr lang="en-US" sz="1400" b="0" i="0" u="none" strike="noStrike" baseline="30000" dirty="0">
                <a:solidFill>
                  <a:srgbClr val="000000"/>
                </a:solidFill>
              </a:rPr>
              <a:t>o </a:t>
            </a:r>
            <a:r>
              <a:rPr lang="en-US" sz="1400" baseline="30000" dirty="0">
                <a:solidFill>
                  <a:srgbClr val="000000"/>
                </a:solidFill>
              </a:rPr>
              <a:t>Canopy Lighting</a:t>
            </a:r>
          </a:p>
          <a:p>
            <a:pPr marR="0" algn="l" rtl="0">
              <a:lnSpc>
                <a:spcPct val="100000"/>
              </a:lnSpc>
              <a:spcBef>
                <a:spcPts val="0"/>
              </a:spcBef>
            </a:pPr>
            <a:r>
              <a:rPr lang="en-US" sz="1400" b="0" i="0" u="none" strike="noStrike" baseline="30000" dirty="0">
                <a:solidFill>
                  <a:srgbClr val="000000"/>
                </a:solidFill>
              </a:rPr>
              <a:t>		o Existing Street Lights</a:t>
            </a:r>
          </a:p>
          <a:p>
            <a:pPr marR="0" algn="l" rtl="0">
              <a:lnSpc>
                <a:spcPct val="100000"/>
              </a:lnSpc>
              <a:spcBef>
                <a:spcPts val="0"/>
              </a:spcBef>
            </a:pPr>
            <a:r>
              <a:rPr lang="en-US" sz="1400" b="0" i="0" u="none" strike="noStrike" baseline="30000" dirty="0">
                <a:solidFill>
                  <a:srgbClr val="000000"/>
                </a:solidFill>
              </a:rPr>
              <a:t>		o Entry Lighting</a:t>
            </a:r>
          </a:p>
          <a:p>
            <a:pPr marR="0" algn="l" rtl="0">
              <a:lnSpc>
                <a:spcPct val="100000"/>
              </a:lnSpc>
              <a:spcBef>
                <a:spcPts val="0"/>
              </a:spcBef>
            </a:pPr>
            <a:r>
              <a:rPr lang="en-US" sz="1400" b="0" i="0" u="none" strike="noStrike" baseline="30000" dirty="0">
                <a:solidFill>
                  <a:srgbClr val="000000"/>
                </a:solidFill>
              </a:rPr>
              <a:t>		o Light Bollards</a:t>
            </a:r>
            <a:endParaRPr lang="en-US" sz="1800" b="1" i="0" u="none" strike="noStrike" baseline="30000" dirty="0">
              <a:solidFill>
                <a:srgbClr val="000000"/>
              </a:solidFill>
            </a:endParaRPr>
          </a:p>
          <a:p>
            <a:pPr marR="0" algn="l" rtl="0"/>
            <a:r>
              <a:rPr lang="en-US" sz="1400" b="0" i="0" u="none" strike="noStrike" baseline="30000" dirty="0">
                <a:solidFill>
                  <a:srgbClr val="000000"/>
                </a:solidFill>
              </a:rPr>
              <a:t>	•</a:t>
            </a:r>
            <a:r>
              <a:rPr lang="en-US" sz="1400" baseline="30000" dirty="0">
                <a:solidFill>
                  <a:srgbClr val="000000"/>
                </a:solidFill>
              </a:rPr>
              <a:t> </a:t>
            </a:r>
            <a:r>
              <a:rPr lang="en-US" sz="1400" b="0" i="0" u="none" strike="noStrike" baseline="30000" dirty="0">
                <a:solidFill>
                  <a:srgbClr val="000000"/>
                </a:solidFill>
              </a:rPr>
              <a:t>Photometric Plan will be developed with 	selection of final fixtures</a:t>
            </a:r>
          </a:p>
          <a:p>
            <a:pPr marR="0" algn="l" rtl="0"/>
            <a:r>
              <a:rPr lang="en-US" sz="1400" b="0" i="0" u="none" strike="noStrike" baseline="30000" dirty="0">
                <a:solidFill>
                  <a:srgbClr val="000000"/>
                </a:solidFill>
              </a:rPr>
              <a:t>	</a:t>
            </a:r>
          </a:p>
        </p:txBody>
      </p:sp>
      <p:sp>
        <p:nvSpPr>
          <p:cNvPr id="5" name="Text Placeholder 3">
            <a:extLst>
              <a:ext uri="{FF2B5EF4-FFF2-40B4-BE49-F238E27FC236}">
                <a16:creationId xmlns:a16="http://schemas.microsoft.com/office/drawing/2014/main" id="{DE71B2EC-2E7C-5382-EFB6-2A7EB7D8B493}"/>
              </a:ext>
            </a:extLst>
          </p:cNvPr>
          <p:cNvSpPr txBox="1">
            <a:spLocks/>
          </p:cNvSpPr>
          <p:nvPr/>
        </p:nvSpPr>
        <p:spPr>
          <a:xfrm>
            <a:off x="1751536" y="3998624"/>
            <a:ext cx="1952101" cy="18703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b="1" baseline="30000" dirty="0">
              <a:solidFill>
                <a:srgbClr val="000000"/>
              </a:solidFill>
            </a:endParaRPr>
          </a:p>
          <a:p>
            <a:r>
              <a:rPr lang="en-US" b="1" baseline="30000" dirty="0">
                <a:solidFill>
                  <a:srgbClr val="000000"/>
                </a:solidFill>
              </a:rPr>
              <a:t>PLAN LEGEND</a:t>
            </a:r>
          </a:p>
          <a:p>
            <a:pPr marL="457200"/>
            <a:r>
              <a:rPr lang="en-US" sz="1400" baseline="30000" dirty="0">
                <a:solidFill>
                  <a:srgbClr val="000000"/>
                </a:solidFill>
              </a:rPr>
              <a:t>Street Lights</a:t>
            </a:r>
          </a:p>
          <a:p>
            <a:pPr marL="457200"/>
            <a:r>
              <a:rPr lang="en-US" sz="1400" baseline="30000" dirty="0">
                <a:solidFill>
                  <a:srgbClr val="000000"/>
                </a:solidFill>
              </a:rPr>
              <a:t>Canopy w/ downlights</a:t>
            </a:r>
          </a:p>
          <a:p>
            <a:pPr marL="457200"/>
            <a:r>
              <a:rPr lang="en-US" sz="1400" baseline="30000" dirty="0">
                <a:solidFill>
                  <a:srgbClr val="000000"/>
                </a:solidFill>
              </a:rPr>
              <a:t>Interior Glass Lobby</a:t>
            </a:r>
          </a:p>
          <a:p>
            <a:pPr marL="457200"/>
            <a:r>
              <a:rPr lang="en-US" sz="1400" baseline="30000" dirty="0">
                <a:solidFill>
                  <a:srgbClr val="000000"/>
                </a:solidFill>
              </a:rPr>
              <a:t>Exterior Wall Sconce</a:t>
            </a:r>
          </a:p>
        </p:txBody>
      </p:sp>
      <p:sp>
        <p:nvSpPr>
          <p:cNvPr id="7" name="Rectangle 6">
            <a:extLst>
              <a:ext uri="{FF2B5EF4-FFF2-40B4-BE49-F238E27FC236}">
                <a16:creationId xmlns:a16="http://schemas.microsoft.com/office/drawing/2014/main" id="{B7912AF6-8690-55FF-96D2-60AC9D25E582}"/>
              </a:ext>
            </a:extLst>
          </p:cNvPr>
          <p:cNvSpPr/>
          <p:nvPr/>
        </p:nvSpPr>
        <p:spPr>
          <a:xfrm>
            <a:off x="1891665" y="5053647"/>
            <a:ext cx="251460" cy="129540"/>
          </a:xfrm>
          <a:prstGeom prst="rect">
            <a:avLst/>
          </a:prstGeom>
          <a:solidFill>
            <a:srgbClr val="FFFF00">
              <a:alpha val="74000"/>
            </a:srgbClr>
          </a:solidFill>
          <a:ln w="22225">
            <a:solidFill>
              <a:srgbClr val="58C9D8"/>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B9145B-27F7-D5AA-75EA-09A6294512B9}"/>
              </a:ext>
            </a:extLst>
          </p:cNvPr>
          <p:cNvSpPr/>
          <p:nvPr/>
        </p:nvSpPr>
        <p:spPr>
          <a:xfrm>
            <a:off x="2025650" y="5299363"/>
            <a:ext cx="117474" cy="129540"/>
          </a:xfrm>
          <a:prstGeom prst="rect">
            <a:avLst/>
          </a:prstGeom>
          <a:solidFill>
            <a:srgbClr val="FFFF00">
              <a:alpha val="74000"/>
            </a:srgbClr>
          </a:solidFill>
          <a:ln w="22225">
            <a:solidFill>
              <a:srgbClr val="F7930D"/>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AE5759-D3F9-9D55-46ED-A6C5C4FB56D8}"/>
              </a:ext>
            </a:extLst>
          </p:cNvPr>
          <p:cNvSpPr/>
          <p:nvPr/>
        </p:nvSpPr>
        <p:spPr>
          <a:xfrm>
            <a:off x="1899920" y="4806646"/>
            <a:ext cx="251460" cy="129540"/>
          </a:xfrm>
          <a:prstGeom prst="rect">
            <a:avLst/>
          </a:prstGeom>
          <a:solidFill>
            <a:srgbClr val="FF0000">
              <a:alpha val="22000"/>
            </a:srgbClr>
          </a:solidFill>
          <a:ln w="22225">
            <a:solidFill>
              <a:srgbClr val="C00000"/>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C2C91C-F157-642A-6CBB-00820D16506A}"/>
              </a:ext>
            </a:extLst>
          </p:cNvPr>
          <p:cNvSpPr/>
          <p:nvPr/>
        </p:nvSpPr>
        <p:spPr>
          <a:xfrm>
            <a:off x="1899920" y="4553606"/>
            <a:ext cx="251460" cy="129540"/>
          </a:xfrm>
          <a:prstGeom prst="rect">
            <a:avLst/>
          </a:prstGeom>
          <a:solidFill>
            <a:srgbClr val="FFFF00">
              <a:alpha val="74000"/>
            </a:srgbClr>
          </a:solidFill>
          <a:ln w="22225">
            <a:solidFill>
              <a:srgbClr val="F7930D"/>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657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Traffic Impacts</a:t>
            </a:r>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No additional vehicular traffic will be generated</a:t>
            </a:r>
          </a:p>
        </p:txBody>
      </p:sp>
    </p:spTree>
    <p:extLst>
      <p:ext uri="{BB962C8B-B14F-4D97-AF65-F5344CB8AC3E}">
        <p14:creationId xmlns:p14="http://schemas.microsoft.com/office/powerpoint/2010/main" val="293180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3240"/>
            <a:ext cx="12192000" cy="1325563"/>
          </a:xfrm>
        </p:spPr>
        <p:txBody>
          <a:bodyPr/>
          <a:lstStyle/>
          <a:p>
            <a:pPr algn="ctr"/>
            <a:r>
              <a:rPr lang="en-US" b="1" dirty="0"/>
              <a:t>Q&amp;A</a:t>
            </a:r>
          </a:p>
        </p:txBody>
      </p:sp>
    </p:spTree>
    <p:extLst>
      <p:ext uri="{BB962C8B-B14F-4D97-AF65-F5344CB8AC3E}">
        <p14:creationId xmlns:p14="http://schemas.microsoft.com/office/powerpoint/2010/main" val="43626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Still have Questions?</a:t>
            </a:r>
          </a:p>
        </p:txBody>
      </p:sp>
      <p:sp>
        <p:nvSpPr>
          <p:cNvPr id="3" name="Content Placeholder 2"/>
          <p:cNvSpPr>
            <a:spLocks noGrp="1"/>
          </p:cNvSpPr>
          <p:nvPr>
            <p:ph idx="1"/>
          </p:nvPr>
        </p:nvSpPr>
        <p:spPr>
          <a:xfrm>
            <a:off x="838200" y="1690688"/>
            <a:ext cx="9298858" cy="4486275"/>
          </a:xfrm>
        </p:spPr>
        <p:txBody>
          <a:bodyPr/>
          <a:lstStyle/>
          <a:p>
            <a:pPr marL="0" indent="0">
              <a:buNone/>
            </a:pPr>
            <a:r>
              <a:rPr lang="en-US" dirty="0"/>
              <a:t>Contact the City of Rochester’s Community Development Department with any questions about this application type via email </a:t>
            </a:r>
            <a:r>
              <a:rPr lang="en-US" dirty="0">
                <a:hlinkClick r:id="rId2"/>
              </a:rPr>
              <a:t>communitydevelopment@rochestermn.gov</a:t>
            </a:r>
            <a:r>
              <a:rPr lang="en-US" dirty="0"/>
              <a:t>  or phone (507-328-2600).</a:t>
            </a:r>
          </a:p>
        </p:txBody>
      </p:sp>
      <p:pic>
        <p:nvPicPr>
          <p:cNvPr id="4" name="Picture 3">
            <a:extLst>
              <a:ext uri="{FF2B5EF4-FFF2-40B4-BE49-F238E27FC236}">
                <a16:creationId xmlns:a16="http://schemas.microsoft.com/office/drawing/2014/main" id="{04D12B4E-E0B5-5E21-C1E5-D18143107FB1}"/>
              </a:ext>
            </a:extLst>
          </p:cNvPr>
          <p:cNvPicPr>
            <a:picLocks noChangeAspect="1"/>
          </p:cNvPicPr>
          <p:nvPr/>
        </p:nvPicPr>
        <p:blipFill rotWithShape="1">
          <a:blip r:embed="rId3">
            <a:extLst>
              <a:ext uri="{28A0092B-C50C-407E-A947-70E740481C1C}">
                <a14:useLocalDpi xmlns:a14="http://schemas.microsoft.com/office/drawing/2010/main" val="0"/>
              </a:ext>
            </a:extLst>
          </a:blip>
          <a:srcRect l="93477" t="1148" r="1058" b="5345"/>
          <a:stretch/>
        </p:blipFill>
        <p:spPr>
          <a:xfrm>
            <a:off x="11464414" y="238821"/>
            <a:ext cx="576290" cy="6380358"/>
          </a:xfrm>
          <a:prstGeom prst="rect">
            <a:avLst/>
          </a:prstGeom>
        </p:spPr>
      </p:pic>
    </p:spTree>
    <p:extLst>
      <p:ext uri="{BB962C8B-B14F-4D97-AF65-F5344CB8AC3E}">
        <p14:creationId xmlns:p14="http://schemas.microsoft.com/office/powerpoint/2010/main" val="253030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p:txBody>
          <a:bodyPr>
            <a:noAutofit/>
          </a:bodyPr>
          <a:lstStyle/>
          <a:p>
            <a:pPr fontAlgn="ctr"/>
            <a:r>
              <a:rPr lang="en-US" sz="2600" dirty="0"/>
              <a:t>Introductions</a:t>
            </a:r>
          </a:p>
          <a:p>
            <a:pPr fontAlgn="ctr"/>
            <a:r>
              <a:rPr lang="en-US" sz="2600" dirty="0"/>
              <a:t>About our Project</a:t>
            </a:r>
          </a:p>
          <a:p>
            <a:pPr fontAlgn="ctr"/>
            <a:r>
              <a:rPr lang="en-US" sz="2600" dirty="0"/>
              <a:t>The Application Process</a:t>
            </a:r>
          </a:p>
          <a:p>
            <a:pPr fontAlgn="ctr"/>
            <a:r>
              <a:rPr lang="en-US" sz="2600" dirty="0"/>
              <a:t>Exhibits:</a:t>
            </a:r>
          </a:p>
          <a:p>
            <a:pPr lvl="1" fontAlgn="ctr"/>
            <a:r>
              <a:rPr lang="en-US" sz="2600" dirty="0"/>
              <a:t>Site Plan</a:t>
            </a:r>
          </a:p>
          <a:p>
            <a:pPr lvl="1" fontAlgn="ctr"/>
            <a:r>
              <a:rPr lang="en-US" sz="2600" dirty="0"/>
              <a:t>Landscape Plan</a:t>
            </a:r>
          </a:p>
          <a:p>
            <a:pPr lvl="1" fontAlgn="ctr"/>
            <a:r>
              <a:rPr lang="en-US" sz="2600" dirty="0"/>
              <a:t>Building Elevation </a:t>
            </a:r>
          </a:p>
          <a:p>
            <a:pPr lvl="1" fontAlgn="ctr"/>
            <a:r>
              <a:rPr lang="en-US" sz="2600" dirty="0"/>
              <a:t>Photometric Plan</a:t>
            </a:r>
          </a:p>
          <a:p>
            <a:pPr fontAlgn="ctr"/>
            <a:r>
              <a:rPr lang="en-US" sz="2600" dirty="0"/>
              <a:t>Traffic Impacts</a:t>
            </a:r>
          </a:p>
          <a:p>
            <a:pPr fontAlgn="ctr"/>
            <a:r>
              <a:rPr lang="en-US" sz="2600" dirty="0"/>
              <a:t>Q&amp;A</a:t>
            </a:r>
          </a:p>
          <a:p>
            <a:pPr lvl="1" fontAlgn="ctr"/>
            <a:endParaRPr lang="en-US" sz="2600" dirty="0"/>
          </a:p>
          <a:p>
            <a:pPr fontAlgn="ctr"/>
            <a:endParaRPr lang="en-US" sz="2600" dirty="0"/>
          </a:p>
        </p:txBody>
      </p:sp>
    </p:spTree>
    <p:extLst>
      <p:ext uri="{BB962C8B-B14F-4D97-AF65-F5344CB8AC3E}">
        <p14:creationId xmlns:p14="http://schemas.microsoft.com/office/powerpoint/2010/main" val="33676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p>
        </p:txBody>
      </p:sp>
      <p:sp>
        <p:nvSpPr>
          <p:cNvPr id="3" name="Content Placeholder 2"/>
          <p:cNvSpPr>
            <a:spLocks noGrp="1"/>
          </p:cNvSpPr>
          <p:nvPr>
            <p:ph idx="1"/>
          </p:nvPr>
        </p:nvSpPr>
        <p:spPr>
          <a:xfrm>
            <a:off x="838200" y="1825625"/>
            <a:ext cx="10515600" cy="3833770"/>
          </a:xfrm>
        </p:spPr>
        <p:txBody>
          <a:bodyPr>
            <a:normAutofit fontScale="85000" lnSpcReduction="20000"/>
          </a:bodyPr>
          <a:lstStyle/>
          <a:p>
            <a:pPr marL="0" indent="0" fontAlgn="ctr">
              <a:buNone/>
            </a:pPr>
            <a:r>
              <a:rPr lang="en-US" b="1" dirty="0"/>
              <a:t>Mayo Clinic: 	</a:t>
            </a:r>
            <a:r>
              <a:rPr lang="en-US" dirty="0"/>
              <a:t>Karl Corrigan</a:t>
            </a:r>
            <a:r>
              <a:rPr lang="en-US" sz="1400" i="1" dirty="0"/>
              <a:t> </a:t>
            </a:r>
          </a:p>
          <a:p>
            <a:pPr marL="0" indent="0" fontAlgn="ctr">
              <a:lnSpc>
                <a:spcPct val="120000"/>
              </a:lnSpc>
              <a:spcBef>
                <a:spcPts val="0"/>
              </a:spcBef>
              <a:buNone/>
            </a:pPr>
            <a:r>
              <a:rPr lang="en-US" sz="1700" i="1" dirty="0">
                <a:solidFill>
                  <a:srgbClr val="000000"/>
                </a:solidFill>
                <a:effectLst/>
                <a:ea typeface="Calibri" panose="020F0502020204030204" pitchFamily="34" charset="0"/>
                <a:cs typeface="Calibri" panose="020F0502020204030204" pitchFamily="34" charset="0"/>
              </a:rPr>
              <a:t>		Division Chair Facilities Project Services</a:t>
            </a:r>
            <a:endParaRPr lang="en-US" sz="1700" i="1" dirty="0"/>
          </a:p>
          <a:p>
            <a:pPr marL="0" indent="0" fontAlgn="ctr">
              <a:buNone/>
            </a:pPr>
            <a:endParaRPr lang="en-US" b="1" dirty="0"/>
          </a:p>
          <a:p>
            <a:pPr marL="0" indent="0" fontAlgn="ctr">
              <a:lnSpc>
                <a:spcPct val="120000"/>
              </a:lnSpc>
              <a:buNone/>
            </a:pPr>
            <a:r>
              <a:rPr lang="en-US" b="1" dirty="0"/>
              <a:t>Stantec: 	</a:t>
            </a:r>
            <a:r>
              <a:rPr lang="en-US" dirty="0"/>
              <a:t>Paula Williams</a:t>
            </a:r>
            <a:endParaRPr lang="en-US" sz="2000" dirty="0"/>
          </a:p>
          <a:p>
            <a:pPr marL="0" indent="0" fontAlgn="ctr">
              <a:lnSpc>
                <a:spcPct val="120000"/>
              </a:lnSpc>
              <a:spcBef>
                <a:spcPts val="0"/>
              </a:spcBef>
              <a:buNone/>
            </a:pPr>
            <a:r>
              <a:rPr lang="en-US" sz="1700" dirty="0"/>
              <a:t>		</a:t>
            </a:r>
            <a:r>
              <a:rPr lang="en-US" sz="1700" i="1" dirty="0"/>
              <a:t>Particle Therapy – Principal-In-Charge + Project Manager</a:t>
            </a:r>
          </a:p>
          <a:p>
            <a:pPr marL="0" indent="0" fontAlgn="ctr">
              <a:buNone/>
            </a:pPr>
            <a:r>
              <a:rPr lang="en-US" dirty="0"/>
              <a:t>		Franck Le Bousse</a:t>
            </a:r>
          </a:p>
          <a:p>
            <a:pPr marL="0" indent="0" fontAlgn="ctr">
              <a:lnSpc>
                <a:spcPct val="120000"/>
              </a:lnSpc>
              <a:spcBef>
                <a:spcPts val="0"/>
              </a:spcBef>
              <a:buNone/>
            </a:pPr>
            <a:r>
              <a:rPr lang="en-US" sz="1700" i="1" dirty="0"/>
              <a:t>		Particle Therapy – Lead Design</a:t>
            </a:r>
          </a:p>
          <a:p>
            <a:pPr marL="0" indent="0" fontAlgn="ctr">
              <a:buNone/>
            </a:pPr>
            <a:r>
              <a:rPr lang="en-US" dirty="0"/>
              <a:t>		Joe Palen</a:t>
            </a:r>
          </a:p>
          <a:p>
            <a:pPr marL="0" indent="0" fontAlgn="ctr">
              <a:lnSpc>
                <a:spcPct val="120000"/>
              </a:lnSpc>
              <a:spcBef>
                <a:spcPts val="0"/>
              </a:spcBef>
              <a:buNone/>
            </a:pPr>
            <a:r>
              <a:rPr lang="en-US" sz="1700" i="1" dirty="0"/>
              <a:t>		Civil Engineer</a:t>
            </a:r>
          </a:p>
          <a:p>
            <a:pPr marL="0" indent="0" fontAlgn="ctr">
              <a:buNone/>
            </a:pPr>
            <a:endParaRPr lang="en-US" dirty="0"/>
          </a:p>
          <a:p>
            <a:pPr marL="0" indent="0" fontAlgn="ctr">
              <a:buNone/>
            </a:pPr>
            <a:r>
              <a:rPr lang="en-US" b="1" dirty="0"/>
              <a:t>RSP: 		</a:t>
            </a:r>
            <a:r>
              <a:rPr lang="en-US" dirty="0"/>
              <a:t>Jasen Andring</a:t>
            </a:r>
          </a:p>
          <a:p>
            <a:pPr marL="0" indent="0" fontAlgn="ctr">
              <a:lnSpc>
                <a:spcPct val="120000"/>
              </a:lnSpc>
              <a:spcBef>
                <a:spcPts val="0"/>
              </a:spcBef>
              <a:buNone/>
            </a:pPr>
            <a:r>
              <a:rPr lang="en-US" sz="1700" i="1" dirty="0"/>
              <a:t>		Local Architectural Coordination</a:t>
            </a:r>
          </a:p>
          <a:p>
            <a:pPr marL="0" indent="0" fontAlgn="ctr">
              <a:lnSpc>
                <a:spcPct val="120000"/>
              </a:lnSpc>
              <a:spcBef>
                <a:spcPts val="0"/>
              </a:spcBef>
              <a:buNone/>
            </a:pPr>
            <a:endParaRPr lang="en-US" sz="1700" i="1" dirty="0"/>
          </a:p>
          <a:p>
            <a:pPr marL="0" indent="0" fontAlgn="ctr">
              <a:lnSpc>
                <a:spcPct val="120000"/>
              </a:lnSpc>
              <a:spcBef>
                <a:spcPts val="0"/>
              </a:spcBef>
              <a:buNone/>
            </a:pPr>
            <a:endParaRPr lang="en-US" sz="1700" i="1" dirty="0"/>
          </a:p>
          <a:p>
            <a:pPr marL="0" indent="0" fontAlgn="ctr">
              <a:lnSpc>
                <a:spcPct val="120000"/>
              </a:lnSpc>
              <a:spcBef>
                <a:spcPts val="0"/>
              </a:spcBef>
              <a:buNone/>
            </a:pPr>
            <a:endParaRPr lang="en-US" sz="1700" i="1" dirty="0"/>
          </a:p>
          <a:p>
            <a:pPr marL="0" indent="0" fontAlgn="ctr">
              <a:lnSpc>
                <a:spcPct val="120000"/>
              </a:lnSpc>
              <a:spcBef>
                <a:spcPts val="0"/>
              </a:spcBef>
              <a:buNone/>
            </a:pPr>
            <a:endParaRPr lang="en-US" sz="1700" i="1" dirty="0"/>
          </a:p>
          <a:p>
            <a:pPr marL="0" indent="0" fontAlgn="ctr">
              <a:lnSpc>
                <a:spcPct val="120000"/>
              </a:lnSpc>
              <a:spcBef>
                <a:spcPts val="0"/>
              </a:spcBef>
              <a:buNone/>
            </a:pPr>
            <a:endParaRPr lang="en-US" sz="1700" i="1" dirty="0"/>
          </a:p>
          <a:p>
            <a:pPr marL="0" indent="0" fontAlgn="ctr">
              <a:buNone/>
            </a:pPr>
            <a:endParaRPr lang="en-US" dirty="0"/>
          </a:p>
        </p:txBody>
      </p:sp>
    </p:spTree>
    <p:extLst>
      <p:ext uri="{BB962C8B-B14F-4D97-AF65-F5344CB8AC3E}">
        <p14:creationId xmlns:p14="http://schemas.microsoft.com/office/powerpoint/2010/main" val="167197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our Project</a:t>
            </a:r>
          </a:p>
        </p:txBody>
      </p:sp>
      <p:sp>
        <p:nvSpPr>
          <p:cNvPr id="3" name="Content Placeholder 2"/>
          <p:cNvSpPr>
            <a:spLocks noGrp="1"/>
          </p:cNvSpPr>
          <p:nvPr>
            <p:ph idx="1"/>
          </p:nvPr>
        </p:nvSpPr>
        <p:spPr>
          <a:xfrm>
            <a:off x="838201" y="1524000"/>
            <a:ext cx="5029487" cy="4968875"/>
          </a:xfrm>
        </p:spPr>
        <p:txBody>
          <a:bodyPr>
            <a:normAutofit/>
          </a:bodyPr>
          <a:lstStyle/>
          <a:p>
            <a:pPr marL="0" marR="0" indent="0" algn="just">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Mayo Clinic Rochester is planning the expansion of their radiation oncology department on the site previously occupied by the now-demolished Colonial Building located between West Center St and 1st Ave NW. The new facility will add two new proton treatment rooms to the four currently in operation. Its design will feature a seamless experience for proton therapy patients and their families. The new addition will be located adjacent to the existing Eisenberg Building and connect to the currently operational proton center housed in the Jacobson Building. It will maintain its own architectural identity while still blending with the vision for the overall campus masterplan. The renovation of the existing facility will provide for a full integration of the clinical functions associated with proton therapy.</a:t>
            </a:r>
          </a:p>
        </p:txBody>
      </p:sp>
      <p:pic>
        <p:nvPicPr>
          <p:cNvPr id="6" name="Picture 5">
            <a:extLst>
              <a:ext uri="{FF2B5EF4-FFF2-40B4-BE49-F238E27FC236}">
                <a16:creationId xmlns:a16="http://schemas.microsoft.com/office/drawing/2014/main" id="{4F294446-7F7F-2EF6-3C5D-5A68C8ED0295}"/>
              </a:ext>
            </a:extLst>
          </p:cNvPr>
          <p:cNvPicPr>
            <a:picLocks noChangeAspect="1"/>
          </p:cNvPicPr>
          <p:nvPr/>
        </p:nvPicPr>
        <p:blipFill rotWithShape="1">
          <a:blip r:embed="rId2"/>
          <a:srcRect l="12793" r="5248"/>
          <a:stretch/>
        </p:blipFill>
        <p:spPr>
          <a:xfrm>
            <a:off x="6324313" y="1628502"/>
            <a:ext cx="5449676" cy="4327456"/>
          </a:xfrm>
          <a:prstGeom prst="rect">
            <a:avLst/>
          </a:prstGeom>
        </p:spPr>
      </p:pic>
    </p:spTree>
    <p:extLst>
      <p:ext uri="{BB962C8B-B14F-4D97-AF65-F5344CB8AC3E}">
        <p14:creationId xmlns:p14="http://schemas.microsoft.com/office/powerpoint/2010/main" val="424473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Application Process</a:t>
            </a:r>
          </a:p>
        </p:txBody>
      </p:sp>
      <p:graphicFrame>
        <p:nvGraphicFramePr>
          <p:cNvPr id="6" name="Diagram 5"/>
          <p:cNvGraphicFramePr/>
          <p:nvPr>
            <p:extLst>
              <p:ext uri="{D42A27DB-BD31-4B8C-83A1-F6EECF244321}">
                <p14:modId xmlns:p14="http://schemas.microsoft.com/office/powerpoint/2010/main" val="552505421"/>
              </p:ext>
            </p:extLst>
          </p:nvPr>
        </p:nvGraphicFramePr>
        <p:xfrm>
          <a:off x="1626798" y="1423359"/>
          <a:ext cx="8938404" cy="5020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60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7D86B4-82C5-4C96-FC96-68087EDA4EAD}"/>
              </a:ext>
            </a:extLst>
          </p:cNvPr>
          <p:cNvPicPr>
            <a:picLocks noChangeAspect="1"/>
          </p:cNvPicPr>
          <p:nvPr/>
        </p:nvPicPr>
        <p:blipFill rotWithShape="1">
          <a:blip r:embed="rId2">
            <a:extLst>
              <a:ext uri="{28A0092B-C50C-407E-A947-70E740481C1C}">
                <a14:useLocalDpi xmlns:a14="http://schemas.microsoft.com/office/drawing/2010/main" val="0"/>
              </a:ext>
            </a:extLst>
          </a:blip>
          <a:srcRect l="4399" t="27965" r="7436" b="7011"/>
          <a:stretch/>
        </p:blipFill>
        <p:spPr>
          <a:xfrm>
            <a:off x="4390768" y="1759974"/>
            <a:ext cx="7574820" cy="3631397"/>
          </a:xfrm>
          <a:prstGeom prst="rect">
            <a:avLst/>
          </a:prstGeom>
        </p:spPr>
      </p:pic>
      <p:sp>
        <p:nvSpPr>
          <p:cNvPr id="2" name="Title 1"/>
          <p:cNvSpPr>
            <a:spLocks noGrp="1"/>
          </p:cNvSpPr>
          <p:nvPr>
            <p:ph type="title"/>
          </p:nvPr>
        </p:nvSpPr>
        <p:spPr>
          <a:xfrm>
            <a:off x="839788" y="987425"/>
            <a:ext cx="3932237" cy="571212"/>
          </a:xfrm>
        </p:spPr>
        <p:txBody>
          <a:bodyPr/>
          <a:lstStyle/>
          <a:p>
            <a:r>
              <a:rPr lang="en-US" b="1" dirty="0"/>
              <a:t>Site Plan</a:t>
            </a:r>
          </a:p>
        </p:txBody>
      </p:sp>
      <p:sp>
        <p:nvSpPr>
          <p:cNvPr id="4" name="Text Placeholder 3"/>
          <p:cNvSpPr>
            <a:spLocks noGrp="1"/>
          </p:cNvSpPr>
          <p:nvPr>
            <p:ph type="body" sz="half" idx="2"/>
          </p:nvPr>
        </p:nvSpPr>
        <p:spPr>
          <a:xfrm>
            <a:off x="839788" y="1558637"/>
            <a:ext cx="3550980" cy="4310351"/>
          </a:xfrm>
        </p:spPr>
        <p:txBody>
          <a:bodyPr>
            <a:normAutofit fontScale="92500" lnSpcReduction="20000"/>
          </a:bodyPr>
          <a:lstStyle/>
          <a:p>
            <a:pPr marR="0" algn="l" rtl="0"/>
            <a:endParaRPr lang="en-US" sz="2100" b="1" i="0" u="none" strike="noStrike" baseline="30000" dirty="0">
              <a:solidFill>
                <a:srgbClr val="000000"/>
              </a:solidFill>
            </a:endParaRPr>
          </a:p>
          <a:p>
            <a:pPr marR="0" algn="l" rtl="0"/>
            <a:r>
              <a:rPr lang="en-US" sz="1900" b="1" i="0" u="none" strike="noStrike" baseline="30000" dirty="0">
                <a:solidFill>
                  <a:srgbClr val="000000"/>
                </a:solidFill>
              </a:rPr>
              <a:t>ZONE DISTRICTS:</a:t>
            </a:r>
          </a:p>
          <a:p>
            <a:pPr marR="0" algn="l" rtl="0">
              <a:lnSpc>
                <a:spcPct val="120000"/>
              </a:lnSpc>
              <a:spcBef>
                <a:spcPts val="0"/>
              </a:spcBef>
            </a:pPr>
            <a:r>
              <a:rPr lang="en-US" b="1" i="0" u="none" strike="noStrike" baseline="30000" dirty="0">
                <a:solidFill>
                  <a:srgbClr val="E21F26"/>
                </a:solidFill>
              </a:rPr>
              <a:t>MX-D  </a:t>
            </a:r>
          </a:p>
          <a:p>
            <a:pPr marR="0" algn="l" rtl="0">
              <a:lnSpc>
                <a:spcPct val="120000"/>
              </a:lnSpc>
              <a:spcBef>
                <a:spcPts val="0"/>
              </a:spcBef>
            </a:pPr>
            <a:r>
              <a:rPr lang="en-US" b="0" i="0" u="none" strike="noStrike" baseline="30000" dirty="0">
                <a:solidFill>
                  <a:srgbClr val="000000"/>
                </a:solidFill>
              </a:rPr>
              <a:t>Mixed Use Downtown/Medical Subdistrict</a:t>
            </a:r>
          </a:p>
          <a:p>
            <a:pPr marR="0" algn="l" rtl="0">
              <a:lnSpc>
                <a:spcPct val="120000"/>
              </a:lnSpc>
              <a:spcBef>
                <a:spcPts val="0"/>
              </a:spcBef>
            </a:pPr>
            <a:endParaRPr lang="en-US" b="1" i="0" u="none" strike="noStrike" baseline="30000" dirty="0">
              <a:solidFill>
                <a:srgbClr val="000000"/>
              </a:solidFill>
            </a:endParaRPr>
          </a:p>
          <a:p>
            <a:pPr marR="0" algn="l" rtl="0"/>
            <a:r>
              <a:rPr lang="en-US" sz="1900" b="1" i="0" u="none" strike="noStrike" baseline="30000" dirty="0">
                <a:solidFill>
                  <a:srgbClr val="000000"/>
                </a:solidFill>
              </a:rPr>
              <a:t>USE REGULATIONS:</a:t>
            </a:r>
            <a:r>
              <a:rPr lang="en-US" b="0" i="0" u="none" strike="noStrike" baseline="30000" dirty="0">
                <a:solidFill>
                  <a:srgbClr val="000000"/>
                </a:solidFill>
              </a:rPr>
              <a:t>	</a:t>
            </a:r>
          </a:p>
          <a:p>
            <a:pPr marR="0" algn="l" rtl="0">
              <a:lnSpc>
                <a:spcPct val="120000"/>
              </a:lnSpc>
              <a:spcBef>
                <a:spcPts val="0"/>
              </a:spcBef>
            </a:pPr>
            <a:r>
              <a:rPr lang="en-US" b="1" i="0" u="none" strike="noStrike" baseline="30000" dirty="0">
                <a:solidFill>
                  <a:srgbClr val="E21F26"/>
                </a:solidFill>
              </a:rPr>
              <a:t>Medical Facility</a:t>
            </a:r>
            <a:endParaRPr lang="en-US" b="0" i="0" u="none" strike="noStrike" baseline="30000" dirty="0">
              <a:solidFill>
                <a:srgbClr val="000000"/>
              </a:solidFill>
            </a:endParaRPr>
          </a:p>
          <a:p>
            <a:pPr marR="0" algn="l" rtl="0">
              <a:lnSpc>
                <a:spcPct val="120000"/>
              </a:lnSpc>
              <a:spcBef>
                <a:spcPts val="0"/>
              </a:spcBef>
            </a:pPr>
            <a:r>
              <a:rPr lang="en-US" b="0" i="0" u="none" strike="noStrike" baseline="30000" dirty="0">
                <a:solidFill>
                  <a:srgbClr val="000000"/>
                </a:solidFill>
              </a:rPr>
              <a:t>Allowed </a:t>
            </a:r>
          </a:p>
          <a:p>
            <a:pPr marR="0" algn="l" rtl="0">
              <a:lnSpc>
                <a:spcPct val="120000"/>
              </a:lnSpc>
              <a:spcBef>
                <a:spcPts val="0"/>
              </a:spcBef>
            </a:pPr>
            <a:r>
              <a:rPr lang="en-US" b="0" i="0" u="none" strike="noStrike" baseline="30000" dirty="0">
                <a:solidFill>
                  <a:srgbClr val="000000"/>
                </a:solidFill>
              </a:rPr>
              <a:t>Use Specific Standards – N/A</a:t>
            </a:r>
          </a:p>
          <a:p>
            <a:pPr marR="0" algn="l" rtl="0"/>
            <a:endParaRPr lang="en-US" b="0" i="0" u="none" strike="noStrike" baseline="30000" dirty="0">
              <a:solidFill>
                <a:srgbClr val="000000"/>
              </a:solidFill>
            </a:endParaRPr>
          </a:p>
          <a:p>
            <a:pPr marR="0" algn="l" rtl="0"/>
            <a:r>
              <a:rPr lang="en-US" sz="1900" b="1" i="0" u="none" strike="noStrike" baseline="30000" dirty="0">
                <a:solidFill>
                  <a:srgbClr val="000000"/>
                </a:solidFill>
              </a:rPr>
              <a:t>DEVELOPMENT STANDARDS AND INCENTIVES:</a:t>
            </a:r>
            <a:endParaRPr lang="en-US" sz="1900" baseline="30000" dirty="0">
              <a:solidFill>
                <a:srgbClr val="000000"/>
              </a:solidFill>
            </a:endParaRPr>
          </a:p>
          <a:p>
            <a:pPr marR="0" algn="l" rtl="0"/>
            <a:r>
              <a:rPr lang="en-US" b="1" i="0" u="none" strike="noStrike" baseline="30000" dirty="0">
                <a:solidFill>
                  <a:srgbClr val="000000"/>
                </a:solidFill>
              </a:rPr>
              <a:t>Dimensional Standards </a:t>
            </a:r>
          </a:p>
          <a:p>
            <a:pPr marR="0" algn="l" rtl="0"/>
            <a:r>
              <a:rPr lang="en-US" b="0" i="0" u="none" strike="noStrike" baseline="30000" dirty="0">
                <a:solidFill>
                  <a:srgbClr val="000000"/>
                </a:solidFill>
              </a:rPr>
              <a:t>• Lot Dimensions		None</a:t>
            </a:r>
          </a:p>
          <a:p>
            <a:pPr marR="0" algn="l" rtl="0"/>
            <a:r>
              <a:rPr lang="en-US" b="0" i="0" u="none" strike="noStrike" baseline="30000" dirty="0">
                <a:solidFill>
                  <a:srgbClr val="000000"/>
                </a:solidFill>
              </a:rPr>
              <a:t>• Building Setbacks	None</a:t>
            </a:r>
          </a:p>
          <a:p>
            <a:pPr marR="0" algn="l" rtl="0"/>
            <a:r>
              <a:rPr lang="en-US" b="0" i="0" u="none" strike="noStrike" baseline="30000" dirty="0">
                <a:solidFill>
                  <a:srgbClr val="000000"/>
                </a:solidFill>
              </a:rPr>
              <a:t>• Building Height		185’ Allowed/53’ Provided</a:t>
            </a:r>
          </a:p>
          <a:p>
            <a:pPr marR="0" algn="l" rtl="0"/>
            <a:r>
              <a:rPr lang="en-US" b="0" i="0" u="none" strike="noStrike" baseline="30000" dirty="0">
                <a:solidFill>
                  <a:srgbClr val="000000"/>
                </a:solidFill>
              </a:rPr>
              <a:t>• Max Building Length 	None</a:t>
            </a:r>
          </a:p>
          <a:p>
            <a:pPr marR="0" algn="l" rtl="0"/>
            <a:r>
              <a:rPr lang="en-US" b="0" i="0" u="none" strike="noStrike" baseline="30000" dirty="0">
                <a:solidFill>
                  <a:srgbClr val="000000"/>
                </a:solidFill>
              </a:rPr>
              <a:t>• Max Floor Area Ratio 	None</a:t>
            </a:r>
          </a:p>
          <a:p>
            <a:pPr marR="0" algn="l" rtl="0"/>
            <a:r>
              <a:rPr lang="en-US" b="0" i="0" u="none" strike="noStrike" baseline="30000" dirty="0">
                <a:solidFill>
                  <a:srgbClr val="000000"/>
                </a:solidFill>
              </a:rPr>
              <a:t>• Minimum Landscape Area 	8% (Will comply as part of 		the design of the future 		garden at the intersection 		of 1st Ave and W. Center St.)</a:t>
            </a:r>
            <a:endParaRPr lang="en-US" dirty="0"/>
          </a:p>
        </p:txBody>
      </p:sp>
      <p:pic>
        <p:nvPicPr>
          <p:cNvPr id="9" name="Picture 8">
            <a:extLst>
              <a:ext uri="{FF2B5EF4-FFF2-40B4-BE49-F238E27FC236}">
                <a16:creationId xmlns:a16="http://schemas.microsoft.com/office/drawing/2014/main" id="{A8CCB220-1721-6F88-80C9-E5E225AE487A}"/>
              </a:ext>
            </a:extLst>
          </p:cNvPr>
          <p:cNvPicPr>
            <a:picLocks noChangeAspect="1"/>
          </p:cNvPicPr>
          <p:nvPr/>
        </p:nvPicPr>
        <p:blipFill rotWithShape="1">
          <a:blip r:embed="rId3">
            <a:extLst>
              <a:ext uri="{28A0092B-C50C-407E-A947-70E740481C1C}">
                <a14:useLocalDpi xmlns:a14="http://schemas.microsoft.com/office/drawing/2010/main" val="0"/>
              </a:ext>
            </a:extLst>
          </a:blip>
          <a:srcRect l="80448" t="9663" r="7210" b="74993"/>
          <a:stretch/>
        </p:blipFill>
        <p:spPr>
          <a:xfrm>
            <a:off x="10823619" y="5443742"/>
            <a:ext cx="1057186" cy="850491"/>
          </a:xfrm>
          <a:prstGeom prst="rect">
            <a:avLst/>
          </a:prstGeom>
        </p:spPr>
      </p:pic>
    </p:spTree>
    <p:extLst>
      <p:ext uri="{BB962C8B-B14F-4D97-AF65-F5344CB8AC3E}">
        <p14:creationId xmlns:p14="http://schemas.microsoft.com/office/powerpoint/2010/main" val="288761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A3B440-1191-E91F-9E82-F866C3D526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32" t="43628" r="32571" b="18791"/>
          <a:stretch/>
        </p:blipFill>
        <p:spPr>
          <a:xfrm>
            <a:off x="4390767" y="1819580"/>
            <a:ext cx="7571277" cy="3853400"/>
          </a:xfrm>
          <a:prstGeom prst="rect">
            <a:avLst/>
          </a:prstGeom>
        </p:spPr>
      </p:pic>
      <p:sp>
        <p:nvSpPr>
          <p:cNvPr id="2" name="Title 1"/>
          <p:cNvSpPr>
            <a:spLocks noGrp="1"/>
          </p:cNvSpPr>
          <p:nvPr>
            <p:ph type="title"/>
          </p:nvPr>
        </p:nvSpPr>
        <p:spPr>
          <a:xfrm>
            <a:off x="839788" y="987425"/>
            <a:ext cx="3932237" cy="571212"/>
          </a:xfrm>
        </p:spPr>
        <p:txBody>
          <a:bodyPr/>
          <a:lstStyle/>
          <a:p>
            <a:r>
              <a:rPr lang="en-US" b="1" dirty="0"/>
              <a:t>Landscape Plan</a:t>
            </a:r>
          </a:p>
        </p:txBody>
      </p:sp>
      <p:sp>
        <p:nvSpPr>
          <p:cNvPr id="15" name="Text Placeholder 3">
            <a:extLst>
              <a:ext uri="{FF2B5EF4-FFF2-40B4-BE49-F238E27FC236}">
                <a16:creationId xmlns:a16="http://schemas.microsoft.com/office/drawing/2014/main" id="{1CCD31EB-34E8-1E5E-BD0B-B5A560ACC562}"/>
              </a:ext>
            </a:extLst>
          </p:cNvPr>
          <p:cNvSpPr>
            <a:spLocks noGrp="1"/>
          </p:cNvSpPr>
          <p:nvPr>
            <p:ph type="body" sz="half" idx="2"/>
          </p:nvPr>
        </p:nvSpPr>
        <p:spPr>
          <a:xfrm>
            <a:off x="839788" y="1558637"/>
            <a:ext cx="3550980" cy="4310351"/>
          </a:xfrm>
        </p:spPr>
        <p:txBody>
          <a:bodyPr>
            <a:normAutofit/>
          </a:bodyPr>
          <a:lstStyle/>
          <a:p>
            <a:pPr marR="0" algn="l" rtl="0"/>
            <a:endParaRPr lang="en-US" b="1" i="0" u="none" strike="noStrike" baseline="30000" dirty="0">
              <a:solidFill>
                <a:srgbClr val="000000"/>
              </a:solidFill>
            </a:endParaRPr>
          </a:p>
          <a:p>
            <a:pPr marR="0" algn="l" rtl="0"/>
            <a:r>
              <a:rPr lang="en-US" sz="1800" b="1" i="0" u="none" strike="noStrike" baseline="30000" dirty="0">
                <a:solidFill>
                  <a:srgbClr val="000000"/>
                </a:solidFill>
              </a:rPr>
              <a:t>Landscaping, Buffer-yards, and Fences </a:t>
            </a:r>
          </a:p>
          <a:p>
            <a:pPr marR="0" algn="l" rtl="0"/>
            <a:r>
              <a:rPr lang="en-US" sz="1400" b="0" i="0" u="none" strike="noStrike" baseline="30000" dirty="0">
                <a:solidFill>
                  <a:srgbClr val="000000"/>
                </a:solidFill>
              </a:rPr>
              <a:t>•</a:t>
            </a:r>
            <a:r>
              <a:rPr lang="en-US" sz="1400" baseline="30000" dirty="0">
                <a:solidFill>
                  <a:srgbClr val="000000"/>
                </a:solidFill>
              </a:rPr>
              <a:t> </a:t>
            </a:r>
            <a:r>
              <a:rPr lang="en-US" sz="1400" b="0" i="0" u="none" strike="noStrike" baseline="30000" dirty="0">
                <a:solidFill>
                  <a:srgbClr val="000000"/>
                </a:solidFill>
              </a:rPr>
              <a:t>Boulevard work within the project scope will be performed under agreement between Mayo Clinic and the City of Rochester as part of the City’s 1st Ave street work.</a:t>
            </a:r>
          </a:p>
          <a:p>
            <a:pPr marR="0" algn="l" rtl="0"/>
            <a:r>
              <a:rPr lang="en-US" sz="1400" b="0" i="0" u="none" strike="noStrike" baseline="30000" dirty="0">
                <a:solidFill>
                  <a:srgbClr val="000000"/>
                </a:solidFill>
              </a:rPr>
              <a:t>•</a:t>
            </a:r>
            <a:r>
              <a:rPr lang="en-US" sz="1400" baseline="30000" dirty="0">
                <a:solidFill>
                  <a:srgbClr val="000000"/>
                </a:solidFill>
              </a:rPr>
              <a:t> </a:t>
            </a:r>
            <a:r>
              <a:rPr lang="en-US" sz="1400" b="0" i="0" u="none" strike="noStrike" baseline="30000" dirty="0">
                <a:solidFill>
                  <a:srgbClr val="000000"/>
                </a:solidFill>
              </a:rPr>
              <a:t>General landscaping will be provided in the indicated areas along the edge of the building.  A landscape plan will be submitted as part of the Site Development Plan application.  </a:t>
            </a:r>
          </a:p>
          <a:p>
            <a:pPr marR="0" algn="l" rtl="0"/>
            <a:r>
              <a:rPr lang="en-US" sz="1400" b="0" i="0" u="none" strike="noStrike" baseline="30000" dirty="0">
                <a:solidFill>
                  <a:srgbClr val="000000"/>
                </a:solidFill>
              </a:rPr>
              <a:t>•</a:t>
            </a:r>
            <a:r>
              <a:rPr lang="en-US" sz="1400" baseline="30000" dirty="0">
                <a:solidFill>
                  <a:srgbClr val="000000"/>
                </a:solidFill>
              </a:rPr>
              <a:t> </a:t>
            </a:r>
            <a:r>
              <a:rPr lang="en-US" sz="1400" b="0" i="0" u="none" strike="noStrike" baseline="30000" dirty="0">
                <a:solidFill>
                  <a:srgbClr val="000000"/>
                </a:solidFill>
              </a:rPr>
              <a:t>Minimum planting requirements do not apply in the MX-D district.</a:t>
            </a:r>
          </a:p>
        </p:txBody>
      </p:sp>
      <p:pic>
        <p:nvPicPr>
          <p:cNvPr id="1026" name="Picture 5">
            <a:extLst>
              <a:ext uri="{FF2B5EF4-FFF2-40B4-BE49-F238E27FC236}">
                <a16:creationId xmlns:a16="http://schemas.microsoft.com/office/drawing/2014/main" id="{0165AFF1-4A1F-94D2-4E3D-D2D3A7B1B18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787" b="16976"/>
          <a:stretch/>
        </p:blipFill>
        <p:spPr bwMode="auto">
          <a:xfrm>
            <a:off x="956287" y="3429000"/>
            <a:ext cx="1149850" cy="1234101"/>
          </a:xfrm>
          <a:prstGeom prst="rect">
            <a:avLst/>
          </a:prstGeom>
          <a:noFill/>
          <a:ln>
            <a:noFill/>
          </a:ln>
          <a:effectLst>
            <a:softEdge rad="0"/>
          </a:effectLst>
        </p:spPr>
        <p:style>
          <a:lnRef idx="0">
            <a:scrgbClr r="0" g="0" b="0"/>
          </a:lnRef>
          <a:fillRef idx="0">
            <a:scrgbClr r="0" g="0" b="0"/>
          </a:fillRef>
          <a:effectRef idx="0">
            <a:scrgbClr r="0" g="0" b="0"/>
          </a:effectRef>
          <a:fontRef idx="minor">
            <a:schemeClr val="dk1"/>
          </a:fontRef>
        </p:style>
      </p:pic>
      <p:pic>
        <p:nvPicPr>
          <p:cNvPr id="1027" name="Picture 6">
            <a:extLst>
              <a:ext uri="{FF2B5EF4-FFF2-40B4-BE49-F238E27FC236}">
                <a16:creationId xmlns:a16="http://schemas.microsoft.com/office/drawing/2014/main" id="{79513C86-C748-4BAC-1D36-D08B09C438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586" r="9525"/>
          <a:stretch/>
        </p:blipFill>
        <p:spPr bwMode="auto">
          <a:xfrm>
            <a:off x="2609699" y="3429000"/>
            <a:ext cx="1162715" cy="1234102"/>
          </a:xfrm>
          <a:prstGeom prst="rect">
            <a:avLst/>
          </a:prstGeom>
          <a:noFill/>
          <a:ln>
            <a:noFill/>
          </a:ln>
          <a:effectLst>
            <a:softEdge rad="0"/>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dk1"/>
          </a:fontRef>
        </p:style>
      </p:pic>
      <p:pic>
        <p:nvPicPr>
          <p:cNvPr id="1028" name="Picture 9">
            <a:extLst>
              <a:ext uri="{FF2B5EF4-FFF2-40B4-BE49-F238E27FC236}">
                <a16:creationId xmlns:a16="http://schemas.microsoft.com/office/drawing/2014/main" id="{EAA043E0-2B8B-1BF8-CB0D-E888B7C5024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933" b="14106"/>
          <a:stretch/>
        </p:blipFill>
        <p:spPr bwMode="auto">
          <a:xfrm>
            <a:off x="956287" y="4858213"/>
            <a:ext cx="1149850" cy="1246624"/>
          </a:xfrm>
          <a:prstGeom prst="rect">
            <a:avLst/>
          </a:prstGeom>
          <a:noFill/>
          <a:ln>
            <a:noFill/>
          </a:ln>
          <a:effectLst>
            <a:softEdge rad="0"/>
          </a:effectLst>
        </p:spPr>
        <p:style>
          <a:lnRef idx="0">
            <a:scrgbClr r="0" g="0" b="0"/>
          </a:lnRef>
          <a:fillRef idx="0">
            <a:scrgbClr r="0" g="0" b="0"/>
          </a:fillRef>
          <a:effectRef idx="0">
            <a:scrgbClr r="0" g="0" b="0"/>
          </a:effectRef>
          <a:fontRef idx="minor">
            <a:schemeClr val="dk1"/>
          </a:fontRef>
        </p:style>
      </p:pic>
      <p:pic>
        <p:nvPicPr>
          <p:cNvPr id="1029" name="Picture 11">
            <a:extLst>
              <a:ext uri="{FF2B5EF4-FFF2-40B4-BE49-F238E27FC236}">
                <a16:creationId xmlns:a16="http://schemas.microsoft.com/office/drawing/2014/main" id="{BDB5DEC2-3AB5-8990-FB1B-0DAA3AE53B6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321" t="20392" b="13611"/>
          <a:stretch/>
        </p:blipFill>
        <p:spPr bwMode="auto">
          <a:xfrm>
            <a:off x="2609698" y="4873346"/>
            <a:ext cx="1162715" cy="1234102"/>
          </a:xfrm>
          <a:prstGeom prst="rect">
            <a:avLst/>
          </a:prstGeom>
          <a:noFill/>
          <a:ln>
            <a:noFill/>
          </a:ln>
          <a:effectLst>
            <a:softEdge rad="0"/>
          </a:effectLst>
        </p:spPr>
        <p:style>
          <a:lnRef idx="0">
            <a:scrgbClr r="0" g="0" b="0"/>
          </a:lnRef>
          <a:fillRef idx="0">
            <a:scrgbClr r="0" g="0" b="0"/>
          </a:fillRef>
          <a:effectRef idx="0">
            <a:scrgbClr r="0" g="0" b="0"/>
          </a:effectRef>
          <a:fontRef idx="minor">
            <a:schemeClr val="dk1"/>
          </a:fontRef>
        </p:style>
      </p:pic>
      <p:sp>
        <p:nvSpPr>
          <p:cNvPr id="7" name="TextBox 6">
            <a:extLst>
              <a:ext uri="{FF2B5EF4-FFF2-40B4-BE49-F238E27FC236}">
                <a16:creationId xmlns:a16="http://schemas.microsoft.com/office/drawing/2014/main" id="{4BC04550-7DE4-E43A-77FC-C4AE46C332FA}"/>
              </a:ext>
            </a:extLst>
          </p:cNvPr>
          <p:cNvSpPr txBox="1"/>
          <p:nvPr/>
        </p:nvSpPr>
        <p:spPr>
          <a:xfrm>
            <a:off x="956287" y="6104837"/>
            <a:ext cx="1304925" cy="215444"/>
          </a:xfrm>
          <a:prstGeom prst="rect">
            <a:avLst/>
          </a:prstGeom>
          <a:noFill/>
        </p:spPr>
        <p:txBody>
          <a:bodyPr wrap="square" rtlCol="0">
            <a:spAutoFit/>
          </a:bodyPr>
          <a:lstStyle/>
          <a:p>
            <a:r>
              <a:rPr lang="en-US" sz="800" dirty="0">
                <a:effectLst/>
                <a:ea typeface="Calibri" panose="020F0502020204030204" pitchFamily="34" charset="0"/>
              </a:rPr>
              <a:t>Sapphire Blue Oat Grass </a:t>
            </a:r>
            <a:endParaRPr lang="en-US" sz="800" dirty="0"/>
          </a:p>
        </p:txBody>
      </p:sp>
      <p:sp>
        <p:nvSpPr>
          <p:cNvPr id="8" name="TextBox 7">
            <a:extLst>
              <a:ext uri="{FF2B5EF4-FFF2-40B4-BE49-F238E27FC236}">
                <a16:creationId xmlns:a16="http://schemas.microsoft.com/office/drawing/2014/main" id="{D3A6161E-BC81-D625-9ED1-8D79BB5E26B5}"/>
              </a:ext>
            </a:extLst>
          </p:cNvPr>
          <p:cNvSpPr txBox="1"/>
          <p:nvPr/>
        </p:nvSpPr>
        <p:spPr>
          <a:xfrm>
            <a:off x="2595990" y="6102206"/>
            <a:ext cx="1304925" cy="215444"/>
          </a:xfrm>
          <a:prstGeom prst="rect">
            <a:avLst/>
          </a:prstGeom>
          <a:noFill/>
        </p:spPr>
        <p:txBody>
          <a:bodyPr wrap="square" rtlCol="0">
            <a:spAutoFit/>
          </a:bodyPr>
          <a:lstStyle/>
          <a:p>
            <a:r>
              <a:rPr lang="en-US" sz="800" dirty="0" err="1">
                <a:effectLst/>
                <a:ea typeface="Calibri" panose="020F0502020204030204" pitchFamily="34" charset="0"/>
              </a:rPr>
              <a:t>Goldsturm</a:t>
            </a:r>
            <a:r>
              <a:rPr lang="en-US" sz="800" dirty="0">
                <a:effectLst/>
                <a:ea typeface="Calibri" panose="020F0502020204030204" pitchFamily="34" charset="0"/>
              </a:rPr>
              <a:t> Rudbeckia </a:t>
            </a:r>
            <a:endParaRPr lang="en-US" sz="800" dirty="0"/>
          </a:p>
        </p:txBody>
      </p:sp>
      <p:sp>
        <p:nvSpPr>
          <p:cNvPr id="13" name="TextBox 12">
            <a:extLst>
              <a:ext uri="{FF2B5EF4-FFF2-40B4-BE49-F238E27FC236}">
                <a16:creationId xmlns:a16="http://schemas.microsoft.com/office/drawing/2014/main" id="{78C63068-9390-CEB2-9DD8-98D6BCE27BC3}"/>
              </a:ext>
            </a:extLst>
          </p:cNvPr>
          <p:cNvSpPr txBox="1"/>
          <p:nvPr/>
        </p:nvSpPr>
        <p:spPr>
          <a:xfrm>
            <a:off x="1099162" y="4643407"/>
            <a:ext cx="1304925" cy="215444"/>
          </a:xfrm>
          <a:prstGeom prst="rect">
            <a:avLst/>
          </a:prstGeom>
          <a:noFill/>
        </p:spPr>
        <p:txBody>
          <a:bodyPr wrap="square" rtlCol="0">
            <a:spAutoFit/>
          </a:bodyPr>
          <a:lstStyle/>
          <a:p>
            <a:r>
              <a:rPr lang="en-US" sz="800" dirty="0">
                <a:effectLst/>
                <a:ea typeface="Calibri" panose="020F0502020204030204" pitchFamily="34" charset="0"/>
              </a:rPr>
              <a:t>Boulevard Linden </a:t>
            </a:r>
            <a:endParaRPr lang="en-US" sz="800" dirty="0"/>
          </a:p>
        </p:txBody>
      </p:sp>
      <p:sp>
        <p:nvSpPr>
          <p:cNvPr id="14" name="TextBox 13">
            <a:extLst>
              <a:ext uri="{FF2B5EF4-FFF2-40B4-BE49-F238E27FC236}">
                <a16:creationId xmlns:a16="http://schemas.microsoft.com/office/drawing/2014/main" id="{B03485FF-6609-1F05-A5B6-7A31935650E2}"/>
              </a:ext>
            </a:extLst>
          </p:cNvPr>
          <p:cNvSpPr txBox="1"/>
          <p:nvPr/>
        </p:nvSpPr>
        <p:spPr>
          <a:xfrm>
            <a:off x="2568880" y="4661819"/>
            <a:ext cx="1304925" cy="215444"/>
          </a:xfrm>
          <a:prstGeom prst="rect">
            <a:avLst/>
          </a:prstGeom>
          <a:noFill/>
        </p:spPr>
        <p:txBody>
          <a:bodyPr wrap="square" rtlCol="0">
            <a:spAutoFit/>
          </a:bodyPr>
          <a:lstStyle/>
          <a:p>
            <a:r>
              <a:rPr lang="en-US" sz="800" dirty="0">
                <a:effectLst/>
                <a:ea typeface="Calibri" panose="020F0502020204030204" pitchFamily="34" charset="0"/>
              </a:rPr>
              <a:t>Gro-low Fragrant Sumac </a:t>
            </a:r>
            <a:endParaRPr lang="en-US" sz="800" dirty="0"/>
          </a:p>
        </p:txBody>
      </p:sp>
    </p:spTree>
    <p:extLst>
      <p:ext uri="{BB962C8B-B14F-4D97-AF65-F5344CB8AC3E}">
        <p14:creationId xmlns:p14="http://schemas.microsoft.com/office/powerpoint/2010/main" val="322500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4803131" cy="571212"/>
          </a:xfrm>
        </p:spPr>
        <p:txBody>
          <a:bodyPr/>
          <a:lstStyle/>
          <a:p>
            <a:r>
              <a:rPr lang="en-US" b="1" dirty="0"/>
              <a:t>Building Elevation - East</a:t>
            </a:r>
          </a:p>
        </p:txBody>
      </p:sp>
      <p:sp>
        <p:nvSpPr>
          <p:cNvPr id="6" name="Text Placeholder 3">
            <a:extLst>
              <a:ext uri="{FF2B5EF4-FFF2-40B4-BE49-F238E27FC236}">
                <a16:creationId xmlns:a16="http://schemas.microsoft.com/office/drawing/2014/main" id="{DB5AA8E4-3248-3457-85A4-9CC110DEBD6B}"/>
              </a:ext>
            </a:extLst>
          </p:cNvPr>
          <p:cNvSpPr>
            <a:spLocks noGrp="1"/>
          </p:cNvSpPr>
          <p:nvPr>
            <p:ph type="body" sz="half" idx="2"/>
          </p:nvPr>
        </p:nvSpPr>
        <p:spPr>
          <a:xfrm>
            <a:off x="839788" y="1558637"/>
            <a:ext cx="3550980" cy="4310351"/>
          </a:xfrm>
        </p:spPr>
        <p:txBody>
          <a:bodyPr>
            <a:normAutofit/>
          </a:bodyPr>
          <a:lstStyle/>
          <a:p>
            <a:pPr marR="0" algn="l" rtl="0"/>
            <a:endParaRPr lang="en-US" b="1" i="0" u="none" strike="noStrike" baseline="30000" dirty="0">
              <a:solidFill>
                <a:srgbClr val="000000"/>
              </a:solidFill>
            </a:endParaRPr>
          </a:p>
          <a:p>
            <a:pPr marR="0" algn="l" rtl="0"/>
            <a:r>
              <a:rPr lang="en-US" sz="1800" b="1" i="0" u="none" strike="noStrike" baseline="30000" dirty="0">
                <a:solidFill>
                  <a:srgbClr val="000000"/>
                </a:solidFill>
              </a:rPr>
              <a:t>SITE &amp; BUILDING DESIGN</a:t>
            </a:r>
          </a:p>
          <a:p>
            <a:pPr marR="0" algn="l" rtl="0"/>
            <a:r>
              <a:rPr lang="en-US" sz="1400" b="0" i="0" u="none" strike="noStrike" baseline="30000" dirty="0">
                <a:solidFill>
                  <a:srgbClr val="000000"/>
                </a:solidFill>
              </a:rPr>
              <a:t>•</a:t>
            </a:r>
            <a:r>
              <a:rPr lang="en-US" sz="1400" baseline="30000" dirty="0">
                <a:solidFill>
                  <a:srgbClr val="000000"/>
                </a:solidFill>
              </a:rPr>
              <a:t> </a:t>
            </a:r>
            <a:r>
              <a:rPr lang="en-US" sz="1400" b="0" i="0" u="none" strike="noStrike" baseline="30000" dirty="0">
                <a:solidFill>
                  <a:srgbClr val="000000"/>
                </a:solidFill>
              </a:rPr>
              <a:t>All sides of each façade is designed to provide architectural and visual interest.</a:t>
            </a:r>
          </a:p>
          <a:p>
            <a:pPr marR="0" algn="l" rtl="0"/>
            <a:r>
              <a:rPr lang="en-US" sz="1400" b="0" i="0" u="none" strike="noStrike" baseline="30000" dirty="0">
                <a:solidFill>
                  <a:srgbClr val="000000"/>
                </a:solidFill>
              </a:rPr>
              <a:t>• Building shall be constructed of high quality, durable materials (stone, metal panel are provided)</a:t>
            </a:r>
          </a:p>
          <a:p>
            <a:pPr marR="0" algn="l" rtl="0"/>
            <a:r>
              <a:rPr lang="en-US" sz="1400" b="0" i="0" u="none" strike="noStrike" baseline="30000" dirty="0">
                <a:solidFill>
                  <a:srgbClr val="000000"/>
                </a:solidFill>
              </a:rPr>
              <a:t>• Transparency</a:t>
            </a:r>
          </a:p>
          <a:p>
            <a:pPr marR="0" lvl="1" algn="l" rtl="0"/>
            <a:r>
              <a:rPr lang="en-US" b="0" i="0" u="none" strike="noStrike" baseline="30000" dirty="0">
                <a:solidFill>
                  <a:srgbClr val="000000"/>
                </a:solidFill>
              </a:rPr>
              <a:t>o  Ground floor glazing shall occupy 65% of each street facing façade – translucent and colored glass provided along 1st Ave.</a:t>
            </a:r>
          </a:p>
          <a:p>
            <a:pPr marR="0" lvl="1" algn="l" rtl="0"/>
            <a:r>
              <a:rPr lang="en-US" b="0" i="0" u="none" strike="noStrike" baseline="30000" dirty="0">
                <a:solidFill>
                  <a:srgbClr val="000000"/>
                </a:solidFill>
              </a:rPr>
              <a:t>o  Upper-level glazing shall occupy 30% of each street facing façade – not feasible to provide along 1st Ave due to technical requirements of proton therapy vault.</a:t>
            </a:r>
          </a:p>
        </p:txBody>
      </p:sp>
      <p:sp>
        <p:nvSpPr>
          <p:cNvPr id="9" name="Text Placeholder 3">
            <a:extLst>
              <a:ext uri="{FF2B5EF4-FFF2-40B4-BE49-F238E27FC236}">
                <a16:creationId xmlns:a16="http://schemas.microsoft.com/office/drawing/2014/main" id="{3314590B-3418-F3C4-FC66-F939BD2FEA95}"/>
              </a:ext>
            </a:extLst>
          </p:cNvPr>
          <p:cNvSpPr txBox="1">
            <a:spLocks/>
          </p:cNvSpPr>
          <p:nvPr/>
        </p:nvSpPr>
        <p:spPr>
          <a:xfrm>
            <a:off x="4654378" y="2099902"/>
            <a:ext cx="3670471" cy="15206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baseline="30000" dirty="0">
                <a:solidFill>
                  <a:srgbClr val="000000"/>
                </a:solidFill>
              </a:rPr>
              <a:t>• Roof Mounted Equipment is not provided.</a:t>
            </a:r>
          </a:p>
          <a:p>
            <a:r>
              <a:rPr lang="en-US" sz="1400" baseline="30000" dirty="0">
                <a:solidFill>
                  <a:srgbClr val="000000"/>
                </a:solidFill>
              </a:rPr>
              <a:t>• Horizontal Articulation</a:t>
            </a:r>
          </a:p>
          <a:p>
            <a:pPr lvl="1"/>
            <a:r>
              <a:rPr lang="en-US" baseline="30000" dirty="0">
                <a:solidFill>
                  <a:srgbClr val="000000"/>
                </a:solidFill>
              </a:rPr>
              <a:t>o  Two or more elements to be incorporated every 60 horizontal feet – will be provided using change of texture, patterns and materials.</a:t>
            </a:r>
          </a:p>
          <a:p>
            <a:pPr lvl="1"/>
            <a:r>
              <a:rPr lang="en-US" baseline="30000" dirty="0">
                <a:solidFill>
                  <a:srgbClr val="000000"/>
                </a:solidFill>
              </a:rPr>
              <a:t>o  Building Facades 150’ or Longer – provide a Forecourt or a Top Floor </a:t>
            </a:r>
            <a:r>
              <a:rPr lang="en-US" baseline="30000" dirty="0" err="1">
                <a:solidFill>
                  <a:srgbClr val="000000"/>
                </a:solidFill>
              </a:rPr>
              <a:t>Stepback</a:t>
            </a:r>
            <a:r>
              <a:rPr lang="en-US" baseline="30000" dirty="0">
                <a:solidFill>
                  <a:srgbClr val="000000"/>
                </a:solidFill>
              </a:rPr>
              <a:t> – will be provided by a forecourt at both staff entrances.</a:t>
            </a:r>
            <a:endParaRPr lang="en-US" dirty="0"/>
          </a:p>
        </p:txBody>
      </p:sp>
      <p:pic>
        <p:nvPicPr>
          <p:cNvPr id="10" name="Picture 9">
            <a:extLst>
              <a:ext uri="{FF2B5EF4-FFF2-40B4-BE49-F238E27FC236}">
                <a16:creationId xmlns:a16="http://schemas.microsoft.com/office/drawing/2014/main" id="{CAD8F347-57F4-4D00-351F-EFE17E15DF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098" t="73560" r="14045" b="2647"/>
          <a:stretch/>
        </p:blipFill>
        <p:spPr>
          <a:xfrm>
            <a:off x="839788" y="4056569"/>
            <a:ext cx="10512424" cy="2383632"/>
          </a:xfrm>
          <a:prstGeom prst="rect">
            <a:avLst/>
          </a:prstGeom>
        </p:spPr>
      </p:pic>
      <p:pic>
        <p:nvPicPr>
          <p:cNvPr id="12" name="Picture 11">
            <a:extLst>
              <a:ext uri="{FF2B5EF4-FFF2-40B4-BE49-F238E27FC236}">
                <a16:creationId xmlns:a16="http://schemas.microsoft.com/office/drawing/2014/main" id="{248C7F7C-EDCA-F066-F1BC-07E3CF9868A2}"/>
              </a:ext>
            </a:extLst>
          </p:cNvPr>
          <p:cNvPicPr>
            <a:picLocks noChangeAspect="1"/>
          </p:cNvPicPr>
          <p:nvPr/>
        </p:nvPicPr>
        <p:blipFill rotWithShape="1">
          <a:blip r:embed="rId3"/>
          <a:srcRect l="84089" t="8648" r="12457" b="79887"/>
          <a:stretch/>
        </p:blipFill>
        <p:spPr>
          <a:xfrm>
            <a:off x="9471660" y="2560320"/>
            <a:ext cx="388620" cy="768604"/>
          </a:xfrm>
          <a:prstGeom prst="rect">
            <a:avLst/>
          </a:prstGeom>
        </p:spPr>
      </p:pic>
      <p:sp>
        <p:nvSpPr>
          <p:cNvPr id="17" name="Text Placeholder 3">
            <a:extLst>
              <a:ext uri="{FF2B5EF4-FFF2-40B4-BE49-F238E27FC236}">
                <a16:creationId xmlns:a16="http://schemas.microsoft.com/office/drawing/2014/main" id="{29887925-24E2-0F96-C36A-CAEBC71FBB59}"/>
              </a:ext>
            </a:extLst>
          </p:cNvPr>
          <p:cNvSpPr txBox="1">
            <a:spLocks/>
          </p:cNvSpPr>
          <p:nvPr/>
        </p:nvSpPr>
        <p:spPr>
          <a:xfrm>
            <a:off x="9400111" y="1558637"/>
            <a:ext cx="1952101" cy="18703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b="1" baseline="30000" dirty="0">
              <a:solidFill>
                <a:srgbClr val="000000"/>
              </a:solidFill>
            </a:endParaRPr>
          </a:p>
          <a:p>
            <a:r>
              <a:rPr lang="en-US" b="1" baseline="30000" dirty="0">
                <a:solidFill>
                  <a:srgbClr val="000000"/>
                </a:solidFill>
              </a:rPr>
              <a:t>ELEVATION LEGEND</a:t>
            </a:r>
          </a:p>
          <a:p>
            <a:pPr marL="457200"/>
            <a:r>
              <a:rPr lang="en-US" sz="1400" baseline="30000" dirty="0">
                <a:solidFill>
                  <a:srgbClr val="000000"/>
                </a:solidFill>
              </a:rPr>
              <a:t>Existing Building</a:t>
            </a:r>
          </a:p>
          <a:p>
            <a:pPr marL="457200"/>
            <a:r>
              <a:rPr lang="en-US" sz="1400" baseline="30000" dirty="0">
                <a:solidFill>
                  <a:srgbClr val="000000"/>
                </a:solidFill>
              </a:rPr>
              <a:t>Glass</a:t>
            </a:r>
          </a:p>
          <a:p>
            <a:pPr marL="457200"/>
            <a:r>
              <a:rPr lang="en-US" sz="1400" baseline="30000" dirty="0">
                <a:solidFill>
                  <a:srgbClr val="000000"/>
                </a:solidFill>
              </a:rPr>
              <a:t>Glass – Colored</a:t>
            </a:r>
          </a:p>
          <a:p>
            <a:pPr marL="457200"/>
            <a:r>
              <a:rPr lang="en-US" sz="1400" baseline="30000" dirty="0">
                <a:solidFill>
                  <a:srgbClr val="000000"/>
                </a:solidFill>
              </a:rPr>
              <a:t>Stone Cladding</a:t>
            </a:r>
          </a:p>
          <a:p>
            <a:pPr marL="457200"/>
            <a:r>
              <a:rPr lang="en-US" sz="1400" baseline="30000" dirty="0">
                <a:solidFill>
                  <a:srgbClr val="000000"/>
                </a:solidFill>
              </a:rPr>
              <a:t>Metal Panel</a:t>
            </a:r>
            <a:endParaRPr lang="en-US" baseline="30000" dirty="0">
              <a:solidFill>
                <a:srgbClr val="000000"/>
              </a:solidFill>
            </a:endParaRPr>
          </a:p>
        </p:txBody>
      </p:sp>
      <p:pic>
        <p:nvPicPr>
          <p:cNvPr id="19" name="Picture 18">
            <a:extLst>
              <a:ext uri="{FF2B5EF4-FFF2-40B4-BE49-F238E27FC236}">
                <a16:creationId xmlns:a16="http://schemas.microsoft.com/office/drawing/2014/main" id="{0BD289EA-BB7C-2FDF-E509-44E200A9E1CD}"/>
              </a:ext>
            </a:extLst>
          </p:cNvPr>
          <p:cNvPicPr>
            <a:picLocks noChangeAspect="1"/>
          </p:cNvPicPr>
          <p:nvPr/>
        </p:nvPicPr>
        <p:blipFill rotWithShape="1">
          <a:blip r:embed="rId3"/>
          <a:srcRect l="84089" t="5273" r="12457" b="87860"/>
          <a:stretch/>
        </p:blipFill>
        <p:spPr>
          <a:xfrm>
            <a:off x="9471660" y="2077042"/>
            <a:ext cx="388620" cy="460418"/>
          </a:xfrm>
          <a:prstGeom prst="rect">
            <a:avLst/>
          </a:prstGeom>
        </p:spPr>
      </p:pic>
      <p:sp>
        <p:nvSpPr>
          <p:cNvPr id="20" name="Rectangle 19">
            <a:extLst>
              <a:ext uri="{FF2B5EF4-FFF2-40B4-BE49-F238E27FC236}">
                <a16:creationId xmlns:a16="http://schemas.microsoft.com/office/drawing/2014/main" id="{EC00A53F-A7FF-99FB-7788-CB6EEA895ECA}"/>
              </a:ext>
            </a:extLst>
          </p:cNvPr>
          <p:cNvSpPr/>
          <p:nvPr/>
        </p:nvSpPr>
        <p:spPr>
          <a:xfrm>
            <a:off x="9540240" y="2613660"/>
            <a:ext cx="251460" cy="129540"/>
          </a:xfrm>
          <a:prstGeom prst="rect">
            <a:avLst/>
          </a:prstGeom>
          <a:solidFill>
            <a:srgbClr val="58C9D8">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7CF84FA-216E-5434-4269-4158C5470916}"/>
              </a:ext>
            </a:extLst>
          </p:cNvPr>
          <p:cNvSpPr/>
          <p:nvPr/>
        </p:nvSpPr>
        <p:spPr>
          <a:xfrm>
            <a:off x="5019675" y="3257550"/>
            <a:ext cx="1076325"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3">
            <a:extLst>
              <a:ext uri="{FF2B5EF4-FFF2-40B4-BE49-F238E27FC236}">
                <a16:creationId xmlns:a16="http://schemas.microsoft.com/office/drawing/2014/main" id="{6E0E7678-4BCE-FCB4-21A0-AC259C614D5B}"/>
              </a:ext>
            </a:extLst>
          </p:cNvPr>
          <p:cNvSpPr txBox="1">
            <a:spLocks/>
          </p:cNvSpPr>
          <p:nvPr/>
        </p:nvSpPr>
        <p:spPr>
          <a:xfrm>
            <a:off x="5108732" y="3197949"/>
            <a:ext cx="2705130" cy="3632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baseline="30000" dirty="0">
                <a:solidFill>
                  <a:srgbClr val="000000"/>
                </a:solidFill>
              </a:rPr>
              <a:t>staff entrances.</a:t>
            </a:r>
            <a:endParaRPr lang="en-US" sz="1400" dirty="0"/>
          </a:p>
        </p:txBody>
      </p:sp>
    </p:spTree>
    <p:extLst>
      <p:ext uri="{BB962C8B-B14F-4D97-AF65-F5344CB8AC3E}">
        <p14:creationId xmlns:p14="http://schemas.microsoft.com/office/powerpoint/2010/main" val="313970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3CA7BA-EDCF-E497-831C-4BB77A9C12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057" t="36633" r="13830" b="35014"/>
          <a:stretch/>
        </p:blipFill>
        <p:spPr>
          <a:xfrm>
            <a:off x="6836686" y="3652974"/>
            <a:ext cx="4693672" cy="2787227"/>
          </a:xfrm>
          <a:prstGeom prst="rect">
            <a:avLst/>
          </a:prstGeom>
          <a:solidFill>
            <a:schemeClr val="accent2">
              <a:lumMod val="20000"/>
              <a:lumOff val="80000"/>
              <a:alpha val="56000"/>
            </a:schemeClr>
          </a:solidFill>
        </p:spPr>
      </p:pic>
      <p:sp>
        <p:nvSpPr>
          <p:cNvPr id="3" name="Rectangle 2">
            <a:extLst>
              <a:ext uri="{FF2B5EF4-FFF2-40B4-BE49-F238E27FC236}">
                <a16:creationId xmlns:a16="http://schemas.microsoft.com/office/drawing/2014/main" id="{602F8D7D-7EE0-AEFC-D755-0E40B474608C}"/>
              </a:ext>
            </a:extLst>
          </p:cNvPr>
          <p:cNvSpPr/>
          <p:nvPr/>
        </p:nvSpPr>
        <p:spPr>
          <a:xfrm>
            <a:off x="8124825" y="5057775"/>
            <a:ext cx="1695450" cy="565143"/>
          </a:xfrm>
          <a:prstGeom prst="rect">
            <a:avLst/>
          </a:prstGeom>
          <a:solidFill>
            <a:schemeClr val="accent2">
              <a:lumMod val="40000"/>
              <a:lumOff val="60000"/>
              <a:alpha val="3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987425"/>
            <a:ext cx="4854206" cy="571212"/>
          </a:xfrm>
        </p:spPr>
        <p:txBody>
          <a:bodyPr>
            <a:normAutofit/>
          </a:bodyPr>
          <a:lstStyle/>
          <a:p>
            <a:r>
              <a:rPr lang="en-US" b="1" dirty="0"/>
              <a:t>Building Elevation - South</a:t>
            </a:r>
          </a:p>
        </p:txBody>
      </p:sp>
      <p:pic>
        <p:nvPicPr>
          <p:cNvPr id="10" name="Picture 9">
            <a:extLst>
              <a:ext uri="{FF2B5EF4-FFF2-40B4-BE49-F238E27FC236}">
                <a16:creationId xmlns:a16="http://schemas.microsoft.com/office/drawing/2014/main" id="{CAD8F347-57F4-4D00-351F-EFE17E15DF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000" t="37480" r="14044" b="35138"/>
          <a:stretch/>
        </p:blipFill>
        <p:spPr>
          <a:xfrm>
            <a:off x="839788" y="3697001"/>
            <a:ext cx="4768532" cy="2743200"/>
          </a:xfrm>
          <a:prstGeom prst="rect">
            <a:avLst/>
          </a:prstGeom>
        </p:spPr>
      </p:pic>
      <p:pic>
        <p:nvPicPr>
          <p:cNvPr id="12" name="Picture 11">
            <a:extLst>
              <a:ext uri="{FF2B5EF4-FFF2-40B4-BE49-F238E27FC236}">
                <a16:creationId xmlns:a16="http://schemas.microsoft.com/office/drawing/2014/main" id="{248C7F7C-EDCA-F066-F1BC-07E3CF9868A2}"/>
              </a:ext>
            </a:extLst>
          </p:cNvPr>
          <p:cNvPicPr>
            <a:picLocks noChangeAspect="1"/>
          </p:cNvPicPr>
          <p:nvPr/>
        </p:nvPicPr>
        <p:blipFill rotWithShape="1">
          <a:blip r:embed="rId4"/>
          <a:srcRect l="84089" t="8648" r="12457" b="79887"/>
          <a:stretch/>
        </p:blipFill>
        <p:spPr>
          <a:xfrm>
            <a:off x="911337" y="2560320"/>
            <a:ext cx="388620" cy="768604"/>
          </a:xfrm>
          <a:prstGeom prst="rect">
            <a:avLst/>
          </a:prstGeom>
        </p:spPr>
      </p:pic>
      <p:sp>
        <p:nvSpPr>
          <p:cNvPr id="17" name="Text Placeholder 3">
            <a:extLst>
              <a:ext uri="{FF2B5EF4-FFF2-40B4-BE49-F238E27FC236}">
                <a16:creationId xmlns:a16="http://schemas.microsoft.com/office/drawing/2014/main" id="{29887925-24E2-0F96-C36A-CAEBC71FBB59}"/>
              </a:ext>
            </a:extLst>
          </p:cNvPr>
          <p:cNvSpPr txBox="1">
            <a:spLocks/>
          </p:cNvSpPr>
          <p:nvPr/>
        </p:nvSpPr>
        <p:spPr>
          <a:xfrm>
            <a:off x="839788" y="1558637"/>
            <a:ext cx="1952101" cy="18703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b="1" baseline="30000" dirty="0">
              <a:solidFill>
                <a:srgbClr val="000000"/>
              </a:solidFill>
            </a:endParaRPr>
          </a:p>
          <a:p>
            <a:r>
              <a:rPr lang="en-US" b="1" baseline="30000" dirty="0">
                <a:solidFill>
                  <a:srgbClr val="000000"/>
                </a:solidFill>
              </a:rPr>
              <a:t>ELEVATION LEGEND</a:t>
            </a:r>
          </a:p>
          <a:p>
            <a:pPr marL="457200"/>
            <a:r>
              <a:rPr lang="en-US" sz="1400" baseline="30000" dirty="0">
                <a:solidFill>
                  <a:srgbClr val="000000"/>
                </a:solidFill>
              </a:rPr>
              <a:t>Existing Building</a:t>
            </a:r>
          </a:p>
          <a:p>
            <a:pPr marL="457200"/>
            <a:r>
              <a:rPr lang="en-US" sz="1400" baseline="30000" dirty="0">
                <a:solidFill>
                  <a:srgbClr val="000000"/>
                </a:solidFill>
              </a:rPr>
              <a:t>Glass</a:t>
            </a:r>
          </a:p>
          <a:p>
            <a:pPr marL="457200"/>
            <a:r>
              <a:rPr lang="en-US" sz="1400" baseline="30000" dirty="0">
                <a:solidFill>
                  <a:srgbClr val="000000"/>
                </a:solidFill>
              </a:rPr>
              <a:t>Glass – Colored</a:t>
            </a:r>
          </a:p>
          <a:p>
            <a:pPr marL="457200"/>
            <a:r>
              <a:rPr lang="en-US" sz="1400" baseline="30000" dirty="0">
                <a:solidFill>
                  <a:srgbClr val="000000"/>
                </a:solidFill>
              </a:rPr>
              <a:t>Stone Cladding</a:t>
            </a:r>
          </a:p>
          <a:p>
            <a:pPr marL="457200"/>
            <a:r>
              <a:rPr lang="en-US" sz="1400" baseline="30000" dirty="0">
                <a:solidFill>
                  <a:srgbClr val="000000"/>
                </a:solidFill>
              </a:rPr>
              <a:t>Metal Panel</a:t>
            </a:r>
            <a:endParaRPr lang="en-US" baseline="30000" dirty="0">
              <a:solidFill>
                <a:srgbClr val="000000"/>
              </a:solidFill>
            </a:endParaRPr>
          </a:p>
        </p:txBody>
      </p:sp>
      <p:pic>
        <p:nvPicPr>
          <p:cNvPr id="19" name="Picture 18">
            <a:extLst>
              <a:ext uri="{FF2B5EF4-FFF2-40B4-BE49-F238E27FC236}">
                <a16:creationId xmlns:a16="http://schemas.microsoft.com/office/drawing/2014/main" id="{0BD289EA-BB7C-2FDF-E509-44E200A9E1CD}"/>
              </a:ext>
            </a:extLst>
          </p:cNvPr>
          <p:cNvPicPr>
            <a:picLocks noChangeAspect="1"/>
          </p:cNvPicPr>
          <p:nvPr/>
        </p:nvPicPr>
        <p:blipFill rotWithShape="1">
          <a:blip r:embed="rId4"/>
          <a:srcRect l="84089" t="5273" r="12457" b="87860"/>
          <a:stretch/>
        </p:blipFill>
        <p:spPr>
          <a:xfrm>
            <a:off x="911337" y="2077042"/>
            <a:ext cx="388620" cy="460418"/>
          </a:xfrm>
          <a:prstGeom prst="rect">
            <a:avLst/>
          </a:prstGeom>
        </p:spPr>
      </p:pic>
      <p:sp>
        <p:nvSpPr>
          <p:cNvPr id="20" name="Rectangle 19">
            <a:extLst>
              <a:ext uri="{FF2B5EF4-FFF2-40B4-BE49-F238E27FC236}">
                <a16:creationId xmlns:a16="http://schemas.microsoft.com/office/drawing/2014/main" id="{EC00A53F-A7FF-99FB-7788-CB6EEA895ECA}"/>
              </a:ext>
            </a:extLst>
          </p:cNvPr>
          <p:cNvSpPr/>
          <p:nvPr/>
        </p:nvSpPr>
        <p:spPr>
          <a:xfrm>
            <a:off x="979917" y="2613660"/>
            <a:ext cx="251460" cy="129540"/>
          </a:xfrm>
          <a:prstGeom prst="rect">
            <a:avLst/>
          </a:prstGeom>
          <a:solidFill>
            <a:srgbClr val="58C9D8">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C9CA8DC6-378F-721E-98AF-1B3932A5F260}"/>
              </a:ext>
            </a:extLst>
          </p:cNvPr>
          <p:cNvSpPr>
            <a:spLocks noGrp="1"/>
          </p:cNvSpPr>
          <p:nvPr>
            <p:ph type="body" sz="half" idx="2"/>
          </p:nvPr>
        </p:nvSpPr>
        <p:spPr>
          <a:xfrm>
            <a:off x="6836686" y="1558637"/>
            <a:ext cx="3550980" cy="4310351"/>
          </a:xfrm>
        </p:spPr>
        <p:txBody>
          <a:bodyPr>
            <a:normAutofit/>
          </a:bodyPr>
          <a:lstStyle/>
          <a:p>
            <a:pPr marR="0" algn="l" rtl="0"/>
            <a:endParaRPr lang="en-US" b="1" i="0" u="none" strike="noStrike" baseline="30000" dirty="0">
              <a:solidFill>
                <a:srgbClr val="000000"/>
              </a:solidFill>
            </a:endParaRPr>
          </a:p>
          <a:p>
            <a:pPr marR="0" algn="l" rtl="0"/>
            <a:r>
              <a:rPr lang="en-US" sz="1400" b="0" i="0" u="none" strike="noStrike" baseline="30000" dirty="0">
                <a:solidFill>
                  <a:srgbClr val="000000"/>
                </a:solidFill>
              </a:rPr>
              <a:t>•</a:t>
            </a:r>
            <a:r>
              <a:rPr lang="en-US" sz="1400" baseline="30000" dirty="0">
                <a:solidFill>
                  <a:srgbClr val="000000"/>
                </a:solidFill>
              </a:rPr>
              <a:t> </a:t>
            </a:r>
            <a:r>
              <a:rPr lang="en-US" sz="1400" b="0" i="0" u="none" strike="noStrike" baseline="30000" dirty="0">
                <a:solidFill>
                  <a:srgbClr val="000000"/>
                </a:solidFill>
              </a:rPr>
              <a:t>Canopy continues through Entry Vestibule</a:t>
            </a:r>
          </a:p>
          <a:p>
            <a:pPr marR="0" algn="l" rtl="0"/>
            <a:r>
              <a:rPr lang="en-US" sz="1400" b="0" i="0" u="none" strike="noStrike" baseline="30000" dirty="0">
                <a:solidFill>
                  <a:srgbClr val="000000"/>
                </a:solidFill>
              </a:rPr>
              <a:t>• Exterior high quality, durable materials continue through Lobby back wall intersected with decorative finishes (green wall, wood, etc.)</a:t>
            </a:r>
          </a:p>
          <a:p>
            <a:r>
              <a:rPr lang="en-US" sz="1400" b="0" i="0" u="none" strike="noStrike" baseline="30000" dirty="0">
                <a:solidFill>
                  <a:srgbClr val="000000"/>
                </a:solidFill>
              </a:rPr>
              <a:t>•</a:t>
            </a:r>
            <a:r>
              <a:rPr lang="en-US" sz="1400" baseline="30000" dirty="0">
                <a:solidFill>
                  <a:srgbClr val="000000"/>
                </a:solidFill>
              </a:rPr>
              <a:t> </a:t>
            </a:r>
            <a:r>
              <a:rPr lang="en-US" sz="1400" b="0" i="0" u="none" strike="noStrike" baseline="30000" dirty="0">
                <a:solidFill>
                  <a:srgbClr val="000000"/>
                </a:solidFill>
              </a:rPr>
              <a:t>Sculptural ceiling features</a:t>
            </a:r>
          </a:p>
          <a:p>
            <a:r>
              <a:rPr lang="en-US" sz="1400" b="0" i="0" u="none" strike="noStrike" baseline="30000" dirty="0">
                <a:solidFill>
                  <a:srgbClr val="000000"/>
                </a:solidFill>
              </a:rPr>
              <a:t>•</a:t>
            </a:r>
            <a:r>
              <a:rPr lang="en-US" sz="1400" baseline="30000" dirty="0">
                <a:solidFill>
                  <a:srgbClr val="000000"/>
                </a:solidFill>
              </a:rPr>
              <a:t> </a:t>
            </a:r>
            <a:r>
              <a:rPr lang="en-US" sz="1400" b="0" i="0" u="none" strike="noStrike" baseline="30000" dirty="0">
                <a:solidFill>
                  <a:srgbClr val="000000"/>
                </a:solidFill>
              </a:rPr>
              <a:t>built-in planters</a:t>
            </a:r>
          </a:p>
          <a:p>
            <a:endParaRPr lang="en-US" sz="1400" b="0" i="0" u="none" strike="noStrike" baseline="30000" dirty="0">
              <a:solidFill>
                <a:srgbClr val="000000"/>
              </a:solidFill>
            </a:endParaRPr>
          </a:p>
          <a:p>
            <a:pPr marR="0" algn="l" rtl="0"/>
            <a:endParaRPr lang="en-US" sz="1400" b="0" i="0" u="none" strike="noStrike" baseline="30000" dirty="0">
              <a:solidFill>
                <a:srgbClr val="000000"/>
              </a:solidFill>
            </a:endParaRPr>
          </a:p>
        </p:txBody>
      </p:sp>
      <p:sp>
        <p:nvSpPr>
          <p:cNvPr id="13" name="Rectangle: Rounded Corners 12">
            <a:extLst>
              <a:ext uri="{FF2B5EF4-FFF2-40B4-BE49-F238E27FC236}">
                <a16:creationId xmlns:a16="http://schemas.microsoft.com/office/drawing/2014/main" id="{2ABC287D-237E-544C-7B7A-354523A700B8}"/>
              </a:ext>
            </a:extLst>
          </p:cNvPr>
          <p:cNvSpPr/>
          <p:nvPr/>
        </p:nvSpPr>
        <p:spPr>
          <a:xfrm>
            <a:off x="9204324" y="5203825"/>
            <a:ext cx="381001" cy="352425"/>
          </a:xfrm>
          <a:prstGeom prst="roundRect">
            <a:avLst/>
          </a:prstGeom>
          <a:solidFill>
            <a:schemeClr val="accent6">
              <a:lumMod val="40000"/>
              <a:lumOff val="60000"/>
              <a:alpha val="50000"/>
            </a:schemeClr>
          </a:solidFill>
          <a:ln w="12700">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E640256-7C1F-66AD-8CB7-322AB1F5A7F6}"/>
              </a:ext>
            </a:extLst>
          </p:cNvPr>
          <p:cNvSpPr/>
          <p:nvPr/>
        </p:nvSpPr>
        <p:spPr>
          <a:xfrm>
            <a:off x="9426576" y="5399406"/>
            <a:ext cx="552450" cy="45719"/>
          </a:xfrm>
          <a:prstGeom prst="roundRect">
            <a:avLst/>
          </a:prstGeom>
          <a:solidFill>
            <a:schemeClr val="accent1">
              <a:alpha val="50000"/>
            </a:schemeClr>
          </a:solidFill>
          <a:ln w="12700">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035802F-4CD6-ABFC-7D6B-43A546C4F37E}"/>
              </a:ext>
            </a:extLst>
          </p:cNvPr>
          <p:cNvSpPr/>
          <p:nvPr/>
        </p:nvSpPr>
        <p:spPr>
          <a:xfrm>
            <a:off x="8283729" y="5203824"/>
            <a:ext cx="381001" cy="127001"/>
          </a:xfrm>
          <a:prstGeom prst="roundRect">
            <a:avLst/>
          </a:prstGeom>
          <a:solidFill>
            <a:srgbClr val="7030A0">
              <a:alpha val="50000"/>
            </a:srgbClr>
          </a:solidFill>
          <a:ln w="12700">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57D825A-CF1C-6F4D-E9E9-3814E03D9027}"/>
              </a:ext>
            </a:extLst>
          </p:cNvPr>
          <p:cNvSpPr/>
          <p:nvPr/>
        </p:nvSpPr>
        <p:spPr>
          <a:xfrm>
            <a:off x="8753706" y="5203823"/>
            <a:ext cx="381001" cy="73027"/>
          </a:xfrm>
          <a:prstGeom prst="roundRect">
            <a:avLst/>
          </a:prstGeom>
          <a:solidFill>
            <a:srgbClr val="7030A0">
              <a:alpha val="50000"/>
            </a:srgbClr>
          </a:solidFill>
          <a:ln w="12700">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2DF2A79-781C-E96D-8599-3198BE4A8558}"/>
              </a:ext>
            </a:extLst>
          </p:cNvPr>
          <p:cNvSpPr/>
          <p:nvPr/>
        </p:nvSpPr>
        <p:spPr>
          <a:xfrm>
            <a:off x="9055100" y="5549899"/>
            <a:ext cx="695325" cy="73027"/>
          </a:xfrm>
          <a:prstGeom prst="roundRect">
            <a:avLst/>
          </a:prstGeom>
          <a:solidFill>
            <a:schemeClr val="accent6">
              <a:lumMod val="75000"/>
              <a:alpha val="50000"/>
            </a:schemeClr>
          </a:solidFill>
          <a:ln w="12700">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A813229-F6A5-6691-0E3D-BD2900B7B6C0}"/>
              </a:ext>
            </a:extLst>
          </p:cNvPr>
          <p:cNvSpPr/>
          <p:nvPr/>
        </p:nvSpPr>
        <p:spPr>
          <a:xfrm>
            <a:off x="8509000" y="5509418"/>
            <a:ext cx="327026" cy="73027"/>
          </a:xfrm>
          <a:prstGeom prst="roundRect">
            <a:avLst/>
          </a:prstGeom>
          <a:solidFill>
            <a:schemeClr val="accent6">
              <a:lumMod val="75000"/>
              <a:alpha val="50000"/>
            </a:schemeClr>
          </a:solidFill>
          <a:ln w="12700">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751663C-3933-303B-4D5E-69C7229347C9}"/>
              </a:ext>
            </a:extLst>
          </p:cNvPr>
          <p:cNvCxnSpPr>
            <a:cxnSpLocks/>
          </p:cNvCxnSpPr>
          <p:nvPr/>
        </p:nvCxnSpPr>
        <p:spPr>
          <a:xfrm>
            <a:off x="7896225" y="5197473"/>
            <a:ext cx="2003424"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 Placeholder 3">
            <a:extLst>
              <a:ext uri="{FF2B5EF4-FFF2-40B4-BE49-F238E27FC236}">
                <a16:creationId xmlns:a16="http://schemas.microsoft.com/office/drawing/2014/main" id="{4EA9D804-7F93-9572-7ED7-9824472215A4}"/>
              </a:ext>
            </a:extLst>
          </p:cNvPr>
          <p:cNvSpPr txBox="1">
            <a:spLocks/>
          </p:cNvSpPr>
          <p:nvPr/>
        </p:nvSpPr>
        <p:spPr>
          <a:xfrm>
            <a:off x="6791115" y="5992021"/>
            <a:ext cx="3435770" cy="571211"/>
          </a:xfrm>
          <a:prstGeom prst="rect">
            <a:avLst/>
          </a:prstGeom>
          <a:solidFill>
            <a:schemeClr val="bg1"/>
          </a:solidFill>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900" b="1" baseline="30000" dirty="0">
              <a:solidFill>
                <a:srgbClr val="000000"/>
              </a:solidFill>
            </a:endParaRPr>
          </a:p>
          <a:p>
            <a:pPr>
              <a:lnSpc>
                <a:spcPct val="120000"/>
              </a:lnSpc>
              <a:spcBef>
                <a:spcPts val="0"/>
              </a:spcBef>
            </a:pPr>
            <a:r>
              <a:rPr lang="en-US" sz="2900" b="1" baseline="30000" dirty="0">
                <a:solidFill>
                  <a:srgbClr val="000000"/>
                </a:solidFill>
              </a:rPr>
              <a:t>OVERALL BUILDING ELEVATION – SOUTH</a:t>
            </a:r>
          </a:p>
          <a:p>
            <a:pPr>
              <a:lnSpc>
                <a:spcPct val="120000"/>
              </a:lnSpc>
              <a:spcBef>
                <a:spcPts val="0"/>
              </a:spcBef>
            </a:pPr>
            <a:r>
              <a:rPr lang="en-US" sz="2900" b="1" baseline="30000" dirty="0">
                <a:solidFill>
                  <a:srgbClr val="000000"/>
                </a:solidFill>
              </a:rPr>
              <a:t>INTERIOR LOBBY - HORIZONTAL ARTICULATION</a:t>
            </a:r>
          </a:p>
          <a:p>
            <a:endParaRPr lang="en-US" sz="1400" baseline="30000" dirty="0">
              <a:solidFill>
                <a:srgbClr val="000000"/>
              </a:solidFill>
            </a:endParaRPr>
          </a:p>
          <a:p>
            <a:endParaRPr lang="en-US" sz="1400" baseline="30000" dirty="0">
              <a:solidFill>
                <a:srgbClr val="000000"/>
              </a:solidFill>
            </a:endParaRPr>
          </a:p>
        </p:txBody>
      </p:sp>
      <p:sp>
        <p:nvSpPr>
          <p:cNvPr id="9" name="Text Placeholder 3">
            <a:extLst>
              <a:ext uri="{FF2B5EF4-FFF2-40B4-BE49-F238E27FC236}">
                <a16:creationId xmlns:a16="http://schemas.microsoft.com/office/drawing/2014/main" id="{D8D07CE8-56AA-458F-F852-A6FF4CCBCC5C}"/>
              </a:ext>
            </a:extLst>
          </p:cNvPr>
          <p:cNvSpPr txBox="1">
            <a:spLocks/>
          </p:cNvSpPr>
          <p:nvPr/>
        </p:nvSpPr>
        <p:spPr>
          <a:xfrm>
            <a:off x="839788" y="5992020"/>
            <a:ext cx="3435770" cy="571211"/>
          </a:xfrm>
          <a:prstGeom prst="rect">
            <a:avLst/>
          </a:prstGeom>
          <a:solidFill>
            <a:schemeClr val="bg1"/>
          </a:solidFill>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900" b="1" baseline="30000" dirty="0">
              <a:solidFill>
                <a:srgbClr val="000000"/>
              </a:solidFill>
            </a:endParaRPr>
          </a:p>
          <a:p>
            <a:pPr>
              <a:lnSpc>
                <a:spcPct val="120000"/>
              </a:lnSpc>
              <a:spcBef>
                <a:spcPts val="0"/>
              </a:spcBef>
            </a:pPr>
            <a:r>
              <a:rPr lang="en-US" sz="2900" b="1" baseline="30000" dirty="0">
                <a:solidFill>
                  <a:srgbClr val="000000"/>
                </a:solidFill>
              </a:rPr>
              <a:t>OVERALL EXTERIOR BUILDING ELEVATION – SOUTH</a:t>
            </a:r>
          </a:p>
          <a:p>
            <a:pPr>
              <a:lnSpc>
                <a:spcPct val="120000"/>
              </a:lnSpc>
              <a:spcBef>
                <a:spcPts val="0"/>
              </a:spcBef>
            </a:pPr>
            <a:r>
              <a:rPr lang="en-US" sz="2900" b="1" baseline="30000" dirty="0">
                <a:solidFill>
                  <a:srgbClr val="000000"/>
                </a:solidFill>
              </a:rPr>
              <a:t>.</a:t>
            </a:r>
            <a:endParaRPr lang="en-US" sz="1400" baseline="30000" dirty="0">
              <a:solidFill>
                <a:srgbClr val="000000"/>
              </a:solidFill>
            </a:endParaRPr>
          </a:p>
          <a:p>
            <a:endParaRPr lang="en-US" sz="1400" baseline="30000" dirty="0">
              <a:solidFill>
                <a:srgbClr val="000000"/>
              </a:solidFill>
            </a:endParaRPr>
          </a:p>
        </p:txBody>
      </p:sp>
      <p:sp>
        <p:nvSpPr>
          <p:cNvPr id="21" name="Rectangle 20">
            <a:extLst>
              <a:ext uri="{FF2B5EF4-FFF2-40B4-BE49-F238E27FC236}">
                <a16:creationId xmlns:a16="http://schemas.microsoft.com/office/drawing/2014/main" id="{DBA462DB-FB9D-A669-6D05-97F20A7262A6}"/>
              </a:ext>
            </a:extLst>
          </p:cNvPr>
          <p:cNvSpPr/>
          <p:nvPr/>
        </p:nvSpPr>
        <p:spPr>
          <a:xfrm>
            <a:off x="839788" y="6315075"/>
            <a:ext cx="569912" cy="248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197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A9C3BD13DEDA4B821E9A5E066E8856" ma:contentTypeVersion="14" ma:contentTypeDescription="Create a new document." ma:contentTypeScope="" ma:versionID="a84b4d49a7bbeaf0c104f40be72331b2">
  <xsd:schema xmlns:xsd="http://www.w3.org/2001/XMLSchema" xmlns:xs="http://www.w3.org/2001/XMLSchema" xmlns:p="http://schemas.microsoft.com/office/2006/metadata/properties" xmlns:ns1="http://schemas.microsoft.com/sharepoint/v3" xmlns:ns3="14747498-61e2-404a-8fdd-aa9d2850c18e" xmlns:ns4="893f8f77-6667-4781-8604-dd02633b93e5" targetNamespace="http://schemas.microsoft.com/office/2006/metadata/properties" ma:root="true" ma:fieldsID="d9023facc1af5466e43f117d29a735d9" ns1:_="" ns3:_="" ns4:_="">
    <xsd:import namespace="http://schemas.microsoft.com/sharepoint/v3"/>
    <xsd:import namespace="14747498-61e2-404a-8fdd-aa9d2850c18e"/>
    <xsd:import namespace="893f8f77-6667-4781-8604-dd02633b93e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747498-61e2-404a-8fdd-aa9d2850c1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f77-6667-4781-8604-dd02633b93e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821B47-F92E-46B1-8CAA-03A5B7F6F2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747498-61e2-404a-8fdd-aa9d2850c18e"/>
    <ds:schemaRef ds:uri="893f8f77-6667-4781-8604-dd02633b93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F86A82-E8B4-4DB1-88A0-C859D44EF83B}">
  <ds:schemaRefs>
    <ds:schemaRef ds:uri="http://schemas.microsoft.com/sharepoint/v3"/>
    <ds:schemaRef ds:uri="http://purl.org/dc/terms/"/>
    <ds:schemaRef ds:uri="http://schemas.openxmlformats.org/package/2006/metadata/core-properties"/>
    <ds:schemaRef ds:uri="http://schemas.microsoft.com/office/2006/documentManagement/types"/>
    <ds:schemaRef ds:uri="893f8f77-6667-4781-8604-dd02633b93e5"/>
    <ds:schemaRef ds:uri="http://purl.org/dc/elements/1.1/"/>
    <ds:schemaRef ds:uri="http://schemas.microsoft.com/office/2006/metadata/properties"/>
    <ds:schemaRef ds:uri="http://schemas.microsoft.com/office/infopath/2007/PartnerControls"/>
    <ds:schemaRef ds:uri="14747498-61e2-404a-8fdd-aa9d2850c18e"/>
    <ds:schemaRef ds:uri="http://www.w3.org/XML/1998/namespace"/>
    <ds:schemaRef ds:uri="http://purl.org/dc/dcmitype/"/>
  </ds:schemaRefs>
</ds:datastoreItem>
</file>

<file path=customXml/itemProps3.xml><?xml version="1.0" encoding="utf-8"?>
<ds:datastoreItem xmlns:ds="http://schemas.openxmlformats.org/officeDocument/2006/customXml" ds:itemID="{1B932F30-D788-46F0-ADAA-EBE78E54D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3382</TotalTime>
  <Words>882</Words>
  <Application>Microsoft Office PowerPoint</Application>
  <PresentationFormat>Widescreen</PresentationFormat>
  <Paragraphs>133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Proton Therapy Expansion</vt:lpstr>
      <vt:lpstr>Overview</vt:lpstr>
      <vt:lpstr>Introduction</vt:lpstr>
      <vt:lpstr>About our Project</vt:lpstr>
      <vt:lpstr>The Application Process</vt:lpstr>
      <vt:lpstr>Site Plan</vt:lpstr>
      <vt:lpstr>Landscape Plan</vt:lpstr>
      <vt:lpstr>Building Elevation - East</vt:lpstr>
      <vt:lpstr>Building Elevation - South</vt:lpstr>
      <vt:lpstr>Site Lighting Plan</vt:lpstr>
      <vt:lpstr>Traffic Impacts</vt:lpstr>
      <vt:lpstr>Q&amp;A</vt:lpstr>
      <vt:lpstr>Still have Questions?</vt:lpstr>
    </vt:vector>
  </TitlesOfParts>
  <Company>City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Neighborhood Information Meeting</dc:title>
  <dc:creator>Schuler, Jessica</dc:creator>
  <cp:lastModifiedBy>Tyrpak, Stephanie</cp:lastModifiedBy>
  <cp:revision>35</cp:revision>
  <dcterms:created xsi:type="dcterms:W3CDTF">2022-11-30T16:54:25Z</dcterms:created>
  <dcterms:modified xsi:type="dcterms:W3CDTF">2023-04-09T23:43:48Z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0x0101001BA9C3BD13DEDA4B821E9A5E066E8856</vt:lpwstr>
  </property>
</Properties>
</file>